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sldIdLst>
    <p:sldId id="258" r:id="rId2"/>
    <p:sldId id="259" r:id="rId3"/>
    <p:sldId id="355" r:id="rId4"/>
    <p:sldId id="356" r:id="rId5"/>
    <p:sldId id="357" r:id="rId6"/>
    <p:sldId id="260" r:id="rId7"/>
    <p:sldId id="261" r:id="rId8"/>
    <p:sldId id="321" r:id="rId9"/>
    <p:sldId id="313" r:id="rId10"/>
    <p:sldId id="314" r:id="rId11"/>
    <p:sldId id="315" r:id="rId12"/>
    <p:sldId id="262" r:id="rId13"/>
    <p:sldId id="264" r:id="rId14"/>
    <p:sldId id="263" r:id="rId15"/>
    <p:sldId id="341" r:id="rId16"/>
    <p:sldId id="265" r:id="rId17"/>
    <p:sldId id="316" r:id="rId18"/>
    <p:sldId id="266" r:id="rId19"/>
    <p:sldId id="317" r:id="rId20"/>
    <p:sldId id="318" r:id="rId21"/>
    <p:sldId id="319" r:id="rId22"/>
    <p:sldId id="267" r:id="rId23"/>
    <p:sldId id="339" r:id="rId24"/>
    <p:sldId id="342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7" r:id="rId33"/>
    <p:sldId id="338" r:id="rId34"/>
    <p:sldId id="329" r:id="rId35"/>
    <p:sldId id="332" r:id="rId36"/>
    <p:sldId id="331" r:id="rId37"/>
    <p:sldId id="333" r:id="rId38"/>
    <p:sldId id="334" r:id="rId39"/>
    <p:sldId id="335" r:id="rId40"/>
    <p:sldId id="343" r:id="rId41"/>
    <p:sldId id="344" r:id="rId42"/>
    <p:sldId id="268" r:id="rId43"/>
    <p:sldId id="269" r:id="rId44"/>
    <p:sldId id="352" r:id="rId45"/>
    <p:sldId id="353" r:id="rId46"/>
    <p:sldId id="354" r:id="rId47"/>
    <p:sldId id="272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>
        <p:scale>
          <a:sx n="54" d="100"/>
          <a:sy n="54" d="100"/>
        </p:scale>
        <p:origin x="-542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1.xml"/><Relationship Id="rId2" Type="http://schemas.openxmlformats.org/officeDocument/2006/relationships/slide" Target="slides/slide26.xml"/><Relationship Id="rId1" Type="http://schemas.openxmlformats.org/officeDocument/2006/relationships/slide" Target="slides/slide23.xml"/><Relationship Id="rId4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png"/><Relationship Id="rId4" Type="http://schemas.openxmlformats.org/officeDocument/2006/relationships/image" Target="../media/image9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1170B5-B146-4019-AB47-8608E878B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11081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E47D67-7976-4549-AF76-34E970DF26A3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r>
              <a:rPr lang="en-US" altLang="en-US" smtClean="0"/>
              <a:t>A:  u and v are unknown, 1 equation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46B9E-C3BD-4B30-8A1D-7344A7891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37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ABA1-B231-415E-9031-81DC6B93E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17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60C56-FCB8-41BB-B541-6E0FC51514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56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1663"/>
            <a:ext cx="7772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3306-ACF3-462E-98F8-2AFCA9641737}" type="slidenum">
              <a:rPr lang="en-US"/>
              <a:pPr>
                <a:defRPr/>
              </a:pPr>
              <a:t>‹#›</a:t>
            </a:fld>
            <a:r>
              <a:rPr lang="en-US"/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092688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1663"/>
            <a:ext cx="77724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240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8100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38100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62C87-7454-4F44-8782-101F1ED7E106}" type="slidenum">
              <a:rPr lang="en-US"/>
              <a:pPr>
                <a:defRPr/>
              </a:pPr>
              <a:t>‹#›</a:t>
            </a:fld>
            <a:r>
              <a:rPr lang="en-US"/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404307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49BC-691A-4895-90E4-0936CA66AA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64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66F6E-5BDA-431C-9023-26F070422B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97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720E6-D011-449F-B6D2-00EA1070A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95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44222-A843-427F-A618-23DC611A1D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8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E9CFF-A07B-46C1-87B5-FFF842B2D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FC401-C37F-42A4-95FD-1282E7AC77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79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EFC0B-598E-429B-A527-A9B093AFAB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50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6169E-40E2-433F-B09A-634A1E82F5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8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3CA32B3-3094-4694-AC4A-05ADAF184A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motionlab.ca/Demos/BMLwalker.html" TargetMode="External"/><Relationship Id="rId2" Type="http://schemas.openxmlformats.org/officeDocument/2006/relationships/hyperlink" Target="http://www.michaelbach.de/ot/mot-ske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34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3.xml"/><Relationship Id="rId16" Type="http://schemas.openxmlformats.org/officeDocument/2006/relationships/image" Target="../media/image3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2.png"/><Relationship Id="rId5" Type="http://schemas.openxmlformats.org/officeDocument/2006/relationships/tags" Target="../tags/tag16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3.png"/><Relationship Id="rId3" Type="http://schemas.openxmlformats.org/officeDocument/2006/relationships/tags" Target="../tags/tag22.xml"/><Relationship Id="rId21" Type="http://schemas.openxmlformats.org/officeDocument/2006/relationships/image" Target="../media/image46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42.png"/><Relationship Id="rId2" Type="http://schemas.openxmlformats.org/officeDocument/2006/relationships/tags" Target="../tags/tag2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29.xml"/><Relationship Id="rId19" Type="http://schemas.openxmlformats.org/officeDocument/2006/relationships/image" Target="../media/image4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5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41.xml"/><Relationship Id="rId7" Type="http://schemas.openxmlformats.org/officeDocument/2006/relationships/image" Target="../media/image7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ata\articles\Papers\Talks\Movies\ouchimovie8loops.mpg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90.wmf"/><Relationship Id="rId4" Type="http://schemas.openxmlformats.org/officeDocument/2006/relationships/image" Target="../media/image87.png"/><Relationship Id="rId9" Type="http://schemas.openxmlformats.org/officeDocument/2006/relationships/oleObject" Target="../embeddings/oleObject2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9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oleObject" Target="../embeddings/oleObject28.bin"/><Relationship Id="rId3" Type="http://schemas.openxmlformats.org/officeDocument/2006/relationships/tags" Target="../tags/tag46.xml"/><Relationship Id="rId7" Type="http://schemas.openxmlformats.org/officeDocument/2006/relationships/image" Target="../media/image95.wmf"/><Relationship Id="rId12" Type="http://schemas.openxmlformats.org/officeDocument/2006/relationships/image" Target="../media/image101.png"/><Relationship Id="rId2" Type="http://schemas.openxmlformats.org/officeDocument/2006/relationships/tags" Target="../tags/tag45.xml"/><Relationship Id="rId16" Type="http://schemas.openxmlformats.org/officeDocument/2006/relationships/image" Target="../media/image98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13.xml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99.png"/><Relationship Id="rId4" Type="http://schemas.openxmlformats.org/officeDocument/2006/relationships/tags" Target="../tags/tag47.xml"/><Relationship Id="rId9" Type="http://schemas.openxmlformats.org/officeDocument/2006/relationships/image" Target="../media/image96.wmf"/><Relationship Id="rId14" Type="http://schemas.openxmlformats.org/officeDocument/2006/relationships/image" Target="../media/image97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4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~dqsun/research/software.html" TargetMode="External"/><Relationship Id="rId2" Type="http://schemas.openxmlformats.org/officeDocument/2006/relationships/hyperlink" Target="http://www.cs.toronto.edu/~fleet/research/Papers/ijcv-9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far.umd.edu/~fer/postscript/ouchi-main.pdf" TargetMode="External"/><Relationship Id="rId4" Type="http://schemas.openxmlformats.org/officeDocument/2006/relationships/hyperlink" Target="http://vision.middlebury.edu/flow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altLang="en-US" smtClean="0"/>
              <a:t>Image Motion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Motion Analysis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800" smtClean="0"/>
              <a:t>Correspondence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Track corresponding elements across frames</a:t>
            </a:r>
          </a:p>
          <a:p>
            <a:pPr>
              <a:lnSpc>
                <a:spcPct val="120000"/>
              </a:lnSpc>
            </a:pPr>
            <a:r>
              <a:rPr lang="en-US" altLang="en-US" sz="2800" smtClean="0"/>
              <a:t>Reconstruction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Given a number of corresponding elements, and camera parameters, what can we say about the 3D motion and structure of the observed scene?</a:t>
            </a:r>
          </a:p>
          <a:p>
            <a:pPr>
              <a:lnSpc>
                <a:spcPct val="120000"/>
              </a:lnSpc>
            </a:pPr>
            <a:r>
              <a:rPr lang="en-US" altLang="en-US" sz="2800" smtClean="0"/>
              <a:t>Segmentation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What are the regions of the image plane which correspond to </a:t>
            </a:r>
            <a:r>
              <a:rPr lang="en-US" altLang="en-US" sz="2400" i="1" smtClean="0"/>
              <a:t>different</a:t>
            </a:r>
            <a:r>
              <a:rPr lang="en-US" altLang="en-US" sz="2400" smtClean="0"/>
              <a:t> moving objects?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Motion Field (MF)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FF0066"/>
                </a:solidFill>
              </a:rPr>
              <a:t>MF</a:t>
            </a:r>
            <a:r>
              <a:rPr lang="en-US" altLang="en-US" smtClean="0"/>
              <a:t> assigns a velocity vector to each pixel in the image.</a:t>
            </a:r>
          </a:p>
          <a:p>
            <a:r>
              <a:rPr lang="en-US" altLang="en-US" smtClean="0"/>
              <a:t>These velocities are </a:t>
            </a:r>
            <a:r>
              <a:rPr lang="en-US" altLang="en-US" sz="2400" smtClean="0"/>
              <a:t>INDUCED</a:t>
            </a:r>
            <a:r>
              <a:rPr lang="en-US" altLang="en-US" smtClean="0"/>
              <a:t> by the </a:t>
            </a:r>
            <a:r>
              <a:rPr lang="en-US" altLang="en-US" sz="2400" smtClean="0"/>
              <a:t>RELATIVE MOTION</a:t>
            </a:r>
            <a:r>
              <a:rPr lang="en-US" altLang="en-US" smtClean="0"/>
              <a:t> btw the camera and the 3D scene</a:t>
            </a:r>
          </a:p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FF0066"/>
                </a:solidFill>
              </a:rPr>
              <a:t>MF</a:t>
            </a:r>
            <a:r>
              <a:rPr lang="en-US" altLang="en-US" smtClean="0"/>
              <a:t> can be thought as the </a:t>
            </a:r>
            <a:r>
              <a:rPr lang="en-US" altLang="en-US" i="1" u="sng" smtClean="0"/>
              <a:t>projection</a:t>
            </a:r>
            <a:r>
              <a:rPr lang="en-US" altLang="en-US" u="sng" smtClean="0"/>
              <a:t> </a:t>
            </a:r>
            <a:r>
              <a:rPr lang="en-US" altLang="en-US" smtClean="0"/>
              <a:t>of the 3D velocities on the image plane.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1143000"/>
          </a:xfrm>
        </p:spPr>
        <p:txBody>
          <a:bodyPr/>
          <a:lstStyle/>
          <a:p>
            <a:r>
              <a:rPr lang="en-US" altLang="en-US" smtClean="0"/>
              <a:t>Motion Field and Optical Flow Field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7772400" cy="381000"/>
          </a:xfrm>
        </p:spPr>
        <p:txBody>
          <a:bodyPr/>
          <a:lstStyle/>
          <a:p>
            <a:r>
              <a:rPr lang="en-US" altLang="en-US" sz="2000" smtClean="0"/>
              <a:t>Motion field: projection of 3D motion vectors on image plane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04800" y="5715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/>
              <a:t>Optical flow field: apparent motion of brightness patterns</a:t>
            </a:r>
          </a:p>
          <a:p>
            <a:r>
              <a:rPr lang="en-US" altLang="en-US" sz="2000"/>
              <a:t>We equate motion field with optical flow field</a:t>
            </a:r>
          </a:p>
        </p:txBody>
      </p:sp>
      <p:pic>
        <p:nvPicPr>
          <p:cNvPr id="10245" name="Picture 6" descr="D:\larson-D\slides\Nov00\planevectorprojection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68575"/>
            <a:ext cx="54610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6" name="Object 7"/>
          <p:cNvGraphicFramePr>
            <a:graphicFrameLocks noChangeAspect="1"/>
          </p:cNvGraphicFramePr>
          <p:nvPr/>
        </p:nvGraphicFramePr>
        <p:xfrm>
          <a:off x="3530600" y="2133600"/>
          <a:ext cx="52324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4" imgW="5232400" imgH="1752600" progId="Equation.3">
                  <p:embed/>
                </p:oleObj>
              </mc:Choice>
              <mc:Fallback>
                <p:oleObj name="Equation" r:id="rId4" imgW="5232400" imgH="175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2133600"/>
                        <a:ext cx="52324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077200" cy="1143000"/>
          </a:xfrm>
        </p:spPr>
        <p:txBody>
          <a:bodyPr/>
          <a:lstStyle/>
          <a:p>
            <a:r>
              <a:rPr lang="en-US" altLang="en-US" smtClean="0"/>
              <a:t>What is Meant by Apparent Motion of Brightness Pattern?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105400"/>
            <a:ext cx="8001000" cy="1295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smtClean="0"/>
              <a:t>The apparent motion of brightness patterns is an awkward concept. It is not easy to decide which point </a:t>
            </a:r>
            <a:r>
              <a:rPr lang="en-US" altLang="en-US" sz="2000" i="1" smtClean="0"/>
              <a:t>P'</a:t>
            </a:r>
            <a:r>
              <a:rPr lang="en-US" altLang="en-US" sz="2000" smtClean="0"/>
              <a:t> on a contour </a:t>
            </a:r>
            <a:r>
              <a:rPr lang="en-US" altLang="en-US" sz="2000" i="1" smtClean="0"/>
              <a:t>C'</a:t>
            </a:r>
            <a:r>
              <a:rPr lang="en-US" altLang="en-US" sz="2000" smtClean="0"/>
              <a:t> of constant brightness in the second image corresponds to a particular point </a:t>
            </a:r>
            <a:r>
              <a:rPr lang="en-US" altLang="en-US" sz="2000" i="1" smtClean="0"/>
              <a:t>P</a:t>
            </a:r>
            <a:r>
              <a:rPr lang="en-US" altLang="en-US" sz="2000" smtClean="0"/>
              <a:t> on the corresponding contour </a:t>
            </a:r>
            <a:r>
              <a:rPr lang="en-US" altLang="en-US" sz="2000" i="1" smtClean="0"/>
              <a:t>C</a:t>
            </a:r>
            <a:r>
              <a:rPr lang="en-US" altLang="en-US" sz="2000" smtClean="0"/>
              <a:t> in the first image.</a:t>
            </a:r>
          </a:p>
        </p:txBody>
      </p:sp>
      <p:pic>
        <p:nvPicPr>
          <p:cNvPr id="11268" name="Picture 4" descr="D:\larson-D\slides\Nov00\brightnesspattern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93888"/>
            <a:ext cx="7010400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Cases Where this Assumption Clearly is not Valid</a:t>
            </a:r>
          </a:p>
        </p:txBody>
      </p:sp>
      <p:pic>
        <p:nvPicPr>
          <p:cNvPr id="12291" name="Picture 3" descr="D:\larson-D\slides\Nov00\nonzeromotionfield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79725"/>
            <a:ext cx="39624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609600" y="5013325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862013" algn="ctr"/>
                <a:tab pos="2974975" algn="ctr"/>
                <a:tab pos="57689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862013" algn="ctr"/>
                <a:tab pos="2974975" algn="ctr"/>
                <a:tab pos="57689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862013" algn="ctr"/>
                <a:tab pos="2974975" algn="ctr"/>
                <a:tab pos="57689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	(a)	(b)</a:t>
            </a:r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4953000" y="2422525"/>
            <a:ext cx="358140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17525" indent="-517525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631825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(a)	A smooth sphere is rotating under constant illumination. Thus the optical flow field is zero, but the motion field is not.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(b)	A fixed sphere is illuminated by a moving source—the shading of the image changes. Thus the motion field is zero, but the optical flow field is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5" name="Freeform 3"/>
          <p:cNvSpPr>
            <a:spLocks/>
          </p:cNvSpPr>
          <p:nvPr/>
        </p:nvSpPr>
        <p:spPr bwMode="auto">
          <a:xfrm rot="-1470704">
            <a:off x="2894013" y="2263775"/>
            <a:ext cx="1677987" cy="3181350"/>
          </a:xfrm>
          <a:custGeom>
            <a:avLst/>
            <a:gdLst>
              <a:gd name="T0" fmla="*/ 0 w 722"/>
              <a:gd name="T1" fmla="*/ 0 h 819"/>
              <a:gd name="T2" fmla="*/ 2147483647 w 722"/>
              <a:gd name="T3" fmla="*/ 2082257668 h 819"/>
              <a:gd name="T4" fmla="*/ 2147483647 w 722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2" h="819">
                <a:moveTo>
                  <a:pt x="0" y="0"/>
                </a:moveTo>
                <a:lnTo>
                  <a:pt x="487" y="138"/>
                </a:lnTo>
                <a:lnTo>
                  <a:pt x="722" y="81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4836" name="Freeform 4"/>
          <p:cNvSpPr>
            <a:spLocks/>
          </p:cNvSpPr>
          <p:nvPr/>
        </p:nvSpPr>
        <p:spPr bwMode="auto">
          <a:xfrm rot="-1470704">
            <a:off x="3922713" y="2403475"/>
            <a:ext cx="1677987" cy="3181350"/>
          </a:xfrm>
          <a:custGeom>
            <a:avLst/>
            <a:gdLst>
              <a:gd name="T0" fmla="*/ 0 w 722"/>
              <a:gd name="T1" fmla="*/ 0 h 819"/>
              <a:gd name="T2" fmla="*/ 2147483647 w 722"/>
              <a:gd name="T3" fmla="*/ 2082257668 h 819"/>
              <a:gd name="T4" fmla="*/ 2147483647 w 722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2" h="819">
                <a:moveTo>
                  <a:pt x="0" y="0"/>
                </a:moveTo>
                <a:lnTo>
                  <a:pt x="487" y="138"/>
                </a:lnTo>
                <a:lnTo>
                  <a:pt x="722" y="81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16" name="AutoShape 5"/>
          <p:cNvSpPr>
            <a:spLocks noChangeArrowheads="1"/>
          </p:cNvSpPr>
          <p:nvPr/>
        </p:nvSpPr>
        <p:spPr bwMode="auto">
          <a:xfrm>
            <a:off x="1790700" y="1295400"/>
            <a:ext cx="5346700" cy="5067300"/>
          </a:xfrm>
          <a:custGeom>
            <a:avLst/>
            <a:gdLst>
              <a:gd name="T0" fmla="*/ 661740761 w 21600"/>
              <a:gd name="T1" fmla="*/ 0 h 21600"/>
              <a:gd name="T2" fmla="*/ 193804261 w 21600"/>
              <a:gd name="T3" fmla="*/ 174078411 h 21600"/>
              <a:gd name="T4" fmla="*/ 0 w 21600"/>
              <a:gd name="T5" fmla="*/ 594387252 h 21600"/>
              <a:gd name="T6" fmla="*/ 193804261 w 21600"/>
              <a:gd name="T7" fmla="*/ 1014696093 h 21600"/>
              <a:gd name="T8" fmla="*/ 661740761 w 21600"/>
              <a:gd name="T9" fmla="*/ 1188774504 h 21600"/>
              <a:gd name="T10" fmla="*/ 1129677262 w 21600"/>
              <a:gd name="T11" fmla="*/ 1014696093 h 21600"/>
              <a:gd name="T12" fmla="*/ 1323481523 w 21600"/>
              <a:gd name="T13" fmla="*/ 594387252 h 21600"/>
              <a:gd name="T14" fmla="*/ 1129677262 w 21600"/>
              <a:gd name="T15" fmla="*/ 17407841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041" y="10800"/>
                </a:moveTo>
                <a:cubicBezTo>
                  <a:pt x="7041" y="12876"/>
                  <a:pt x="8724" y="14559"/>
                  <a:pt x="10800" y="14559"/>
                </a:cubicBezTo>
                <a:cubicBezTo>
                  <a:pt x="12876" y="14559"/>
                  <a:pt x="14559" y="12876"/>
                  <a:pt x="14559" y="10800"/>
                </a:cubicBezTo>
                <a:cubicBezTo>
                  <a:pt x="14559" y="8724"/>
                  <a:pt x="12876" y="7041"/>
                  <a:pt x="10800" y="7041"/>
                </a:cubicBezTo>
                <a:cubicBezTo>
                  <a:pt x="8724" y="7041"/>
                  <a:pt x="7041" y="8724"/>
                  <a:pt x="7041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6"/>
          <p:cNvSpPr>
            <a:spLocks noGrp="1" noChangeArrowheads="1"/>
          </p:cNvSpPr>
          <p:nvPr>
            <p:ph type="title"/>
          </p:nvPr>
        </p:nvSpPr>
        <p:spPr>
          <a:xfrm>
            <a:off x="577850" y="304800"/>
            <a:ext cx="7772400" cy="1143000"/>
          </a:xfrm>
        </p:spPr>
        <p:txBody>
          <a:bodyPr/>
          <a:lstStyle/>
          <a:p>
            <a:r>
              <a:rPr lang="en-US" altLang="en-US" smtClean="0"/>
              <a:t>Aperture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5" grpId="0" animBg="1"/>
      <p:bldP spid="5048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Aperture Problem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91000"/>
            <a:ext cx="7772400" cy="2057400"/>
          </a:xfrm>
        </p:spPr>
        <p:txBody>
          <a:bodyPr/>
          <a:lstStyle/>
          <a:p>
            <a:pPr marL="454025" indent="-454025">
              <a:buFontTx/>
              <a:buNone/>
            </a:pPr>
            <a:r>
              <a:rPr lang="en-US" altLang="en-US" sz="2000" smtClean="0"/>
              <a:t>(a)	Line feature observed through a small aperture at time </a:t>
            </a:r>
            <a:r>
              <a:rPr lang="en-US" altLang="en-US" sz="2000" i="1" smtClean="0"/>
              <a:t>t</a:t>
            </a:r>
            <a:r>
              <a:rPr lang="en-US" altLang="en-US" sz="2000" smtClean="0"/>
              <a:t>.</a:t>
            </a:r>
          </a:p>
          <a:p>
            <a:pPr marL="454025" indent="-454025">
              <a:buFontTx/>
              <a:buNone/>
            </a:pPr>
            <a:r>
              <a:rPr lang="en-US" altLang="en-US" sz="2000" smtClean="0"/>
              <a:t>(b)	At time </a:t>
            </a:r>
            <a:r>
              <a:rPr lang="en-US" altLang="en-US" sz="2000" i="1" smtClean="0"/>
              <a:t>t</a:t>
            </a:r>
            <a:r>
              <a:rPr lang="en-US" altLang="en-US" sz="2000" smtClean="0"/>
              <a:t>+</a:t>
            </a:r>
            <a:r>
              <a:rPr lang="en-US" altLang="en-US" sz="2000" i="1" smtClean="0">
                <a:sym typeface="Symbol" pitchFamily="18" charset="2"/>
              </a:rPr>
              <a:t>t</a:t>
            </a:r>
            <a:r>
              <a:rPr lang="en-US" altLang="en-US" sz="2000" smtClean="0">
                <a:sym typeface="Symbol" pitchFamily="18" charset="2"/>
              </a:rPr>
              <a:t> the feature has moved to a new position. It is not possible to determine exactly where each point has moved. From local image measurements only the flow component perpendicular to the line feature can be computed.</a:t>
            </a:r>
          </a:p>
          <a:p>
            <a:pPr marL="454025" indent="-454025">
              <a:buFontTx/>
              <a:buNone/>
            </a:pPr>
            <a:r>
              <a:rPr lang="en-US" altLang="en-US" sz="2000" smtClean="0">
                <a:sym typeface="Symbol" pitchFamily="18" charset="2"/>
              </a:rPr>
              <a:t>Normal flow: Component of flow perpendicular to line feature.</a:t>
            </a:r>
            <a:endParaRPr lang="en-US" altLang="en-US" sz="2000" smtClean="0"/>
          </a:p>
        </p:txBody>
      </p:sp>
      <p:pic>
        <p:nvPicPr>
          <p:cNvPr id="15364" name="Picture 4" descr="D:\larson-D\slides\Nov00\apertur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752600"/>
            <a:ext cx="4691062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209800" y="3657600"/>
            <a:ext cx="472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862013" algn="ctr"/>
                <a:tab pos="3656013" algn="ctr"/>
                <a:tab pos="57689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862013" algn="ctr"/>
                <a:tab pos="3656013" algn="ctr"/>
                <a:tab pos="57689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862013" algn="ctr"/>
                <a:tab pos="3656013" algn="ctr"/>
                <a:tab pos="57689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Let P be a moving point in 3D:</a:t>
            </a:r>
          </a:p>
          <a:p>
            <a:pPr lvl="1"/>
            <a:r>
              <a:rPr lang="en-US" altLang="en-US" smtClean="0"/>
              <a:t>At time t, P has coords (X(t),Y(t),Z(t))</a:t>
            </a:r>
          </a:p>
          <a:p>
            <a:pPr lvl="1"/>
            <a:r>
              <a:rPr lang="en-US" altLang="en-US" smtClean="0"/>
              <a:t>Let p=(x(t),y(t)) be the coords. of its image at time t.</a:t>
            </a:r>
          </a:p>
          <a:p>
            <a:pPr lvl="1"/>
            <a:r>
              <a:rPr lang="en-US" altLang="en-US" smtClean="0"/>
              <a:t>Let E(x(t),y(t),t) be the brightness at p at time t.</a:t>
            </a:r>
          </a:p>
          <a:p>
            <a:r>
              <a:rPr lang="en-US" altLang="en-US" smtClean="0"/>
              <a:t>Brightness Constancy Assumption:</a:t>
            </a:r>
          </a:p>
          <a:p>
            <a:pPr lvl="1"/>
            <a:r>
              <a:rPr lang="en-US" altLang="en-US" smtClean="0"/>
              <a:t>As P moves over time, E(x(t),y(t),t) remains constant.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/>
          <a:p>
            <a:r>
              <a:rPr lang="en-US" altLang="en-US" sz="3600" smtClean="0"/>
              <a:t>Brightness Constraint Equation</a:t>
            </a:r>
            <a:endParaRPr lang="en-US" altLang="en-US" smtClean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533400" y="1600200"/>
          <a:ext cx="8116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7" name="Equation" r:id="rId3" imgW="8115300" imgH="317500" progId="Equation.3">
                  <p:embed/>
                </p:oleObj>
              </mc:Choice>
              <mc:Fallback>
                <p:oleObj name="Equation" r:id="rId3" imgW="8115300" imgH="317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81168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33400" y="2084388"/>
          <a:ext cx="3606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8" name="Equation" r:id="rId5" imgW="3606800" imgH="685800" progId="Equation.3">
                  <p:embed/>
                </p:oleObj>
              </mc:Choice>
              <mc:Fallback>
                <p:oleObj name="Equation" r:id="rId5" imgW="3606800" imgH="68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84388"/>
                        <a:ext cx="3606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533400" y="2846388"/>
          <a:ext cx="4800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Equation" r:id="rId7" imgW="4800600" imgH="1041400" progId="Equation.3">
                  <p:embed/>
                </p:oleObj>
              </mc:Choice>
              <mc:Fallback>
                <p:oleObj name="Equation" r:id="rId7" imgW="4800600" imgH="1041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46388"/>
                        <a:ext cx="4800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546100" y="3989388"/>
          <a:ext cx="45593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Equation" r:id="rId9" imgW="4559300" imgH="1727200" progId="Equation.3">
                  <p:embed/>
                </p:oleObj>
              </mc:Choice>
              <mc:Fallback>
                <p:oleObj name="Equation" r:id="rId9" imgW="4559300" imgH="172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3989388"/>
                        <a:ext cx="45593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457200" y="5818188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short:</a:t>
            </a:r>
          </a:p>
        </p:txBody>
      </p:sp>
      <p:graphicFrame>
        <p:nvGraphicFramePr>
          <p:cNvPr id="17416" name="Object 9"/>
          <p:cNvGraphicFramePr>
            <a:graphicFrameLocks noChangeAspect="1"/>
          </p:cNvGraphicFramePr>
          <p:nvPr/>
        </p:nvGraphicFramePr>
        <p:xfrm>
          <a:off x="1193800" y="5894388"/>
          <a:ext cx="19304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1" name="Equation" r:id="rId11" imgW="1930400" imgH="355600" progId="Equation.3">
                  <p:embed/>
                </p:oleObj>
              </mc:Choice>
              <mc:Fallback>
                <p:oleObj name="Equation" r:id="rId11" imgW="1930400" imgH="355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5894388"/>
                        <a:ext cx="1930400" cy="354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41325" y="2103438"/>
            <a:ext cx="403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Taking derivative wrt time:</a:t>
            </a:r>
          </a:p>
        </p:txBody>
      </p:sp>
      <p:pic>
        <p:nvPicPr>
          <p:cNvPr id="18436" name="Picture 4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374775"/>
            <a:ext cx="55387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4162425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Information from Image Motion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57400"/>
            <a:ext cx="7467600" cy="4495800"/>
          </a:xfrm>
        </p:spPr>
        <p:txBody>
          <a:bodyPr/>
          <a:lstStyle/>
          <a:p>
            <a:pPr>
              <a:defRPr/>
            </a:pPr>
            <a:r>
              <a:rPr lang="en-US" altLang="en-US" sz="2400" dirty="0" smtClean="0"/>
              <a:t>3D motion between observer and scene + structure of the scene</a:t>
            </a:r>
          </a:p>
          <a:p>
            <a:pPr lvl="1">
              <a:defRPr/>
            </a:pPr>
            <a:r>
              <a:rPr lang="en-US" altLang="en-US" sz="2000" dirty="0" smtClean="0"/>
              <a:t>Wallach O’Connell (1953): </a:t>
            </a:r>
            <a:r>
              <a:rPr lang="en-US" altLang="en-US" sz="2400" dirty="0" smtClean="0"/>
              <a:t>Kinetic depth effect</a:t>
            </a:r>
          </a:p>
          <a:p>
            <a:pPr lvl="1">
              <a:defRPr/>
            </a:pPr>
            <a:r>
              <a:rPr lang="en-US" altLang="en-US" sz="2000" dirty="0">
                <a:hlinkClick r:id="rId2"/>
              </a:rPr>
              <a:t>http://</a:t>
            </a:r>
            <a:r>
              <a:rPr lang="en-US" altLang="en-US" sz="2000" dirty="0" smtClean="0">
                <a:hlinkClick r:id="rId2"/>
              </a:rPr>
              <a:t>www.michaelbach.de/ot/mot-ske/index.html</a:t>
            </a:r>
            <a:endParaRPr lang="en-US" altLang="en-US" sz="2000" dirty="0" smtClean="0"/>
          </a:p>
          <a:p>
            <a:pPr lvl="1">
              <a:defRPr/>
            </a:pPr>
            <a:r>
              <a:rPr lang="en-US" altLang="en-US" sz="2400" dirty="0" smtClean="0"/>
              <a:t>Motion parallax</a:t>
            </a:r>
            <a:r>
              <a:rPr lang="en-US" altLang="en-US" sz="2000" dirty="0" smtClean="0"/>
              <a:t>: two static points close by in the image with different image motion; the larger translational motion corresponds to the point closer by (smaller depth)</a:t>
            </a:r>
          </a:p>
          <a:p>
            <a:pPr marL="457200" lvl="1" indent="0"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US" altLang="en-US" sz="2400" dirty="0" smtClean="0"/>
              <a:t>Recognition</a:t>
            </a:r>
          </a:p>
          <a:p>
            <a:pPr lvl="1">
              <a:defRPr/>
            </a:pPr>
            <a:r>
              <a:rPr lang="en-US" altLang="en-US" sz="2000" dirty="0" smtClean="0"/>
              <a:t>Johansson (1975): Light bulbs on joints</a:t>
            </a:r>
          </a:p>
          <a:p>
            <a:pPr lvl="1">
              <a:defRPr/>
            </a:pPr>
            <a:r>
              <a:rPr lang="en-US" altLang="en-US" sz="2000" dirty="0">
                <a:hlinkClick r:id="rId3"/>
              </a:rPr>
              <a:t>http://www.biomotionlab.ca/Demos/BMLwalker.html</a:t>
            </a:r>
            <a:endParaRPr lang="en-US" altLang="en-US" sz="2000" dirty="0"/>
          </a:p>
          <a:p>
            <a:pPr lvl="1">
              <a:defRPr/>
            </a:pPr>
            <a:endParaRPr lang="en-US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90600"/>
          </a:xfrm>
        </p:spPr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pic>
        <p:nvPicPr>
          <p:cNvPr id="19459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661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Let</a:t>
            </a:r>
          </a:p>
        </p:txBody>
      </p:sp>
      <p:pic>
        <p:nvPicPr>
          <p:cNvPr id="19461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2514600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4953000" y="2590800"/>
            <a:ext cx="3611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(Frame spatial gradient)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5638800" y="4038600"/>
            <a:ext cx="205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(optical flow)</a:t>
            </a:r>
          </a:p>
        </p:txBody>
      </p:sp>
      <p:pic>
        <p:nvPicPr>
          <p:cNvPr id="19464" name="Picture 9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1693863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304800" y="5486400"/>
            <a:ext cx="679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and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4800600" y="5334000"/>
            <a:ext cx="393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(derivative across frames)</a:t>
            </a:r>
          </a:p>
        </p:txBody>
      </p:sp>
      <p:pic>
        <p:nvPicPr>
          <p:cNvPr id="19467" name="Picture 13" descr="txp_fig.b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3959225"/>
            <a:ext cx="1909763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90600"/>
          </a:xfrm>
        </p:spPr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pic>
        <p:nvPicPr>
          <p:cNvPr id="20483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150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Becomes:</a:t>
            </a:r>
          </a:p>
        </p:txBody>
      </p:sp>
      <p:grpSp>
        <p:nvGrpSpPr>
          <p:cNvPr id="20485" name="Group 5"/>
          <p:cNvGrpSpPr>
            <a:grpSpLocks/>
          </p:cNvGrpSpPr>
          <p:nvPr/>
        </p:nvGrpSpPr>
        <p:grpSpPr bwMode="auto">
          <a:xfrm>
            <a:off x="2286000" y="2743200"/>
            <a:ext cx="4191000" cy="1295400"/>
            <a:chOff x="1248" y="1824"/>
            <a:chExt cx="2640" cy="816"/>
          </a:xfrm>
        </p:grpSpPr>
        <p:pic>
          <p:nvPicPr>
            <p:cNvPr id="20497" name="Picture 6" descr="txp_fig.b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064"/>
              <a:ext cx="222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98" name="Rectangle 7"/>
            <p:cNvSpPr>
              <a:spLocks noChangeArrowheads="1"/>
            </p:cNvSpPr>
            <p:nvPr/>
          </p:nvSpPr>
          <p:spPr bwMode="auto">
            <a:xfrm>
              <a:off x="1248" y="1824"/>
              <a:ext cx="264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20486" name="Line 8"/>
          <p:cNvSpPr>
            <a:spLocks noChangeShapeType="1"/>
          </p:cNvSpPr>
          <p:nvPr/>
        </p:nvSpPr>
        <p:spPr bwMode="auto">
          <a:xfrm flipV="1">
            <a:off x="7239000" y="29718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9"/>
          <p:cNvSpPr>
            <a:spLocks noChangeShapeType="1"/>
          </p:cNvSpPr>
          <p:nvPr/>
        </p:nvSpPr>
        <p:spPr bwMode="auto">
          <a:xfrm>
            <a:off x="7239000" y="472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8366125" y="4846638"/>
            <a:ext cx="452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x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6842125" y="25606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y</a:t>
            </a:r>
          </a:p>
        </p:txBody>
      </p:sp>
      <p:sp>
        <p:nvSpPr>
          <p:cNvPr id="20490" name="Line 12"/>
          <p:cNvSpPr>
            <a:spLocks noChangeShapeType="1"/>
          </p:cNvSpPr>
          <p:nvPr/>
        </p:nvSpPr>
        <p:spPr bwMode="auto">
          <a:xfrm>
            <a:off x="7173913" y="3352800"/>
            <a:ext cx="1219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3"/>
          <p:cNvSpPr>
            <a:spLocks noChangeShapeType="1"/>
          </p:cNvSpPr>
          <p:nvPr/>
        </p:nvSpPr>
        <p:spPr bwMode="auto">
          <a:xfrm flipV="1">
            <a:off x="7239000" y="41910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7924800" y="3810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7924800" y="3352800"/>
            <a:ext cx="71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msy10" pitchFamily="34" charset="0"/>
              </a:rPr>
              <a:t>r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E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19200" y="5334000"/>
            <a:ext cx="623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The OF is CONSTRAINED to be on a line !</a:t>
            </a:r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5410200" y="4419600"/>
            <a:ext cx="154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-E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/|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msy10" pitchFamily="34" charset="0"/>
              </a:rPr>
              <a:t>r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E|</a:t>
            </a:r>
          </a:p>
        </p:txBody>
      </p:sp>
      <p:cxnSp>
        <p:nvCxnSpPr>
          <p:cNvPr id="20496" name="AutoShape 18"/>
          <p:cNvCxnSpPr>
            <a:cxnSpLocks noChangeShapeType="1"/>
            <a:stCxn id="79889" idx="0"/>
          </p:cNvCxnSpPr>
          <p:nvPr/>
        </p:nvCxnSpPr>
        <p:spPr bwMode="auto">
          <a:xfrm rot="5400000" flipV="1">
            <a:off x="6862763" y="3740150"/>
            <a:ext cx="1588" cy="1360487"/>
          </a:xfrm>
          <a:prstGeom prst="curvedConnector4">
            <a:avLst>
              <a:gd name="adj1" fmla="val -14400000"/>
              <a:gd name="adj2" fmla="val 78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altLang="en-US" smtClean="0"/>
              <a:t>Interpretation</a:t>
            </a:r>
          </a:p>
        </p:txBody>
      </p:sp>
      <p:pic>
        <p:nvPicPr>
          <p:cNvPr id="21507" name="Picture 3" descr="D:\larson-D\slides\Nov00\brightnessgradinfo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975"/>
            <a:ext cx="47720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486400" y="1600200"/>
            <a:ext cx="3124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Values of (</a:t>
            </a:r>
            <a:r>
              <a:rPr lang="en-US" altLang="en-US" sz="2000" i="1"/>
              <a:t>u, v</a:t>
            </a:r>
            <a:r>
              <a:rPr lang="en-US" altLang="en-US" sz="2000"/>
              <a:t>) satisfying the constraint equation lie on a straight line in velocity space. A local measurement only provides this constraint line (aperture problem).</a:t>
            </a: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5562600" y="3505200"/>
          <a:ext cx="21209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3" name="Equation" r:id="rId4" imgW="2120900" imgH="1663700" progId="Equation.3">
                  <p:embed/>
                </p:oleObj>
              </mc:Choice>
              <mc:Fallback>
                <p:oleObj name="Equation" r:id="rId4" imgW="2120900" imgH="166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05200"/>
                        <a:ext cx="21209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3403600" y="5467350"/>
          <a:ext cx="2336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" name="Equation" r:id="rId6" imgW="2336800" imgH="571500" progId="Equation.3">
                  <p:embed/>
                </p:oleObj>
              </mc:Choice>
              <mc:Fallback>
                <p:oleObj name="Equation" r:id="rId6" imgW="2336800" imgH="571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5467350"/>
                        <a:ext cx="23368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Optical flow equation</a:t>
            </a:r>
          </a:p>
        </p:txBody>
      </p:sp>
      <p:pic>
        <p:nvPicPr>
          <p:cNvPr id="22531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26876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685800" y="21336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endParaRPr lang="en-US" altLang="en-US"/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685800" y="31242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endParaRPr lang="en-US" alt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1295400" y="3505200"/>
            <a:ext cx="24669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 Barber Pole illusion</a:t>
            </a:r>
          </a:p>
        </p:txBody>
      </p:sp>
      <p:sp>
        <p:nvSpPr>
          <p:cNvPr id="22535" name="Rectangle 1"/>
          <p:cNvSpPr>
            <a:spLocks noChangeArrowheads="1"/>
          </p:cNvSpPr>
          <p:nvPr/>
        </p:nvSpPr>
        <p:spPr bwMode="auto">
          <a:xfrm>
            <a:off x="838200" y="415290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http://www.123opticalillusions.com/pages/barber_pole.php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7" grpId="0" build="p" autoUpdateAnimBg="0"/>
      <p:bldP spid="100359" grpId="0" build="p" autoUpdateAnimBg="0"/>
      <p:bldP spid="100360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FBC0B71-AFF5-4FEF-8FA7-9FC2A4B3B5AC}" type="slidenum">
              <a:rPr lang="en-US" altLang="en-US" sz="1400" smtClean="0"/>
              <a:pPr algn="r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smtClean="0"/>
          </a:p>
        </p:txBody>
      </p:sp>
      <p:sp>
        <p:nvSpPr>
          <p:cNvPr id="2355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mtClean="0"/>
              <a:t>Aperture Problem in Real Life</a:t>
            </a:r>
          </a:p>
        </p:txBody>
      </p:sp>
      <p:pic>
        <p:nvPicPr>
          <p:cNvPr id="23556" name="Picture 12" descr="Black_BarberP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866775"/>
            <a:ext cx="77724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1213" y="6245225"/>
            <a:ext cx="4217987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/>
              <a:t>actual </a:t>
            </a:r>
            <a:r>
              <a:rPr lang="en-US" sz="2000" dirty="0" smtClean="0"/>
              <a:t>motion        perceived motion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Solving the aperture problem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smtClean="0"/>
              <a:t>How to get more equations for a pixel?</a:t>
            </a:r>
          </a:p>
          <a:p>
            <a:pPr lvl="1"/>
            <a:r>
              <a:rPr lang="en-US" altLang="en-US" sz="2400" smtClean="0"/>
              <a:t>Basic idea:  impose additional constraints</a:t>
            </a:r>
          </a:p>
          <a:p>
            <a:pPr lvl="2"/>
            <a:r>
              <a:rPr lang="en-US" altLang="en-US" sz="2000" smtClean="0"/>
              <a:t>most common is to assume that the flow field is smooth locally</a:t>
            </a:r>
          </a:p>
          <a:p>
            <a:pPr lvl="2"/>
            <a:r>
              <a:rPr lang="en-US" altLang="en-US" sz="2000" smtClean="0"/>
              <a:t>one method:  pretend the pixel’s neighbors have the same (u,v)</a:t>
            </a:r>
          </a:p>
          <a:p>
            <a:pPr lvl="3"/>
            <a:r>
              <a:rPr lang="en-US" altLang="en-US" sz="1800" smtClean="0"/>
              <a:t>If we use a 5x5 window, that gives us 25 equations per pixel!</a:t>
            </a:r>
          </a:p>
        </p:txBody>
      </p:sp>
      <p:pic>
        <p:nvPicPr>
          <p:cNvPr id="24580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14800"/>
            <a:ext cx="2989263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949" name="Group 5"/>
          <p:cNvGrpSpPr>
            <a:grpSpLocks/>
          </p:cNvGrpSpPr>
          <p:nvPr/>
        </p:nvGrpSpPr>
        <p:grpSpPr bwMode="auto">
          <a:xfrm>
            <a:off x="1447800" y="4495800"/>
            <a:ext cx="6130925" cy="2082800"/>
            <a:chOff x="887" y="1952"/>
            <a:chExt cx="3862" cy="1312"/>
          </a:xfrm>
        </p:grpSpPr>
        <p:pic>
          <p:nvPicPr>
            <p:cNvPr id="24582" name="Picture 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" y="3004"/>
              <a:ext cx="179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3" name="Picture 7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" y="3005"/>
              <a:ext cx="12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4" name="Picture 8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" y="3005"/>
              <a:ext cx="7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5" name="Picture 9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" y="3185"/>
              <a:ext cx="340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6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" y="3187"/>
              <a:ext cx="333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7" name="Picture 1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" y="3185"/>
              <a:ext cx="246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8" name="Picture 1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" y="1952"/>
              <a:ext cx="3862" cy="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 smtClean="0"/>
              <a:t>Constant flow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772400" cy="396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smtClean="0"/>
              <a:t>Prob:  we have more equations than unknowns</a:t>
            </a: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1600200" y="1828800"/>
            <a:ext cx="1592263" cy="484188"/>
            <a:chOff x="1680" y="945"/>
            <a:chExt cx="1003" cy="305"/>
          </a:xfrm>
        </p:grpSpPr>
        <p:pic>
          <p:nvPicPr>
            <p:cNvPr id="25622" name="Picture 5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3" name="Picture 6" descr="Edittex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4" name="Picture 7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5" name="Picture 8" descr="Edittex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977" name="Group 9"/>
          <p:cNvGrpSpPr>
            <a:grpSpLocks/>
          </p:cNvGrpSpPr>
          <p:nvPr/>
        </p:nvGrpSpPr>
        <p:grpSpPr bwMode="auto">
          <a:xfrm>
            <a:off x="2667000" y="3962400"/>
            <a:ext cx="1866900" cy="139700"/>
            <a:chOff x="1620" y="2024"/>
            <a:chExt cx="1176" cy="88"/>
          </a:xfrm>
        </p:grpSpPr>
        <p:pic>
          <p:nvPicPr>
            <p:cNvPr id="25619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" y="2024"/>
              <a:ext cx="217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0" name="Picture 1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2025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1" name="Picture 1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" y="2024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981" name="Group 13"/>
          <p:cNvGrpSpPr>
            <a:grpSpLocks/>
          </p:cNvGrpSpPr>
          <p:nvPr/>
        </p:nvGrpSpPr>
        <p:grpSpPr bwMode="auto">
          <a:xfrm>
            <a:off x="723900" y="4265613"/>
            <a:ext cx="8001000" cy="2439987"/>
            <a:chOff x="456" y="2495"/>
            <a:chExt cx="5040" cy="1537"/>
          </a:xfrm>
        </p:grpSpPr>
        <p:grpSp>
          <p:nvGrpSpPr>
            <p:cNvPr id="25614" name="Group 14"/>
            <p:cNvGrpSpPr>
              <a:grpSpLocks/>
            </p:cNvGrpSpPr>
            <p:nvPr/>
          </p:nvGrpSpPr>
          <p:grpSpPr bwMode="auto">
            <a:xfrm>
              <a:off x="769" y="2495"/>
              <a:ext cx="3503" cy="817"/>
              <a:chOff x="769" y="1919"/>
              <a:chExt cx="3503" cy="817"/>
            </a:xfrm>
          </p:grpSpPr>
          <p:pic>
            <p:nvPicPr>
              <p:cNvPr id="25616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" y="1919"/>
                <a:ext cx="3503" cy="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17" name="Picture 16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" y="2547"/>
                <a:ext cx="427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18" name="Picture 17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" y="2542"/>
                <a:ext cx="35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5615" name="Rectangle 18"/>
            <p:cNvSpPr>
              <a:spLocks noChangeArrowheads="1"/>
            </p:cNvSpPr>
            <p:nvPr/>
          </p:nvSpPr>
          <p:spPr bwMode="auto">
            <a:xfrm>
              <a:off x="456" y="3408"/>
              <a:ext cx="5040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/>
              <a:r>
                <a:rPr lang="en-US" altLang="en-US" sz="2000"/>
                <a:t>The summations are over all pixels in the K x K window</a:t>
              </a:r>
            </a:p>
            <a:p>
              <a:pPr lvl="1"/>
              <a:r>
                <a:rPr lang="en-US" altLang="en-US" sz="2000"/>
                <a:t>This technique was first proposed by Lukas &amp; Kanade (1981)</a:t>
              </a:r>
            </a:p>
            <a:p>
              <a:pPr lvl="1"/>
              <a:endParaRPr lang="en-US" altLang="en-US"/>
            </a:p>
          </p:txBody>
        </p:sp>
      </p:grpSp>
      <p:grpSp>
        <p:nvGrpSpPr>
          <p:cNvPr id="83987" name="Group 19"/>
          <p:cNvGrpSpPr>
            <a:grpSpLocks/>
          </p:cNvGrpSpPr>
          <p:nvPr/>
        </p:nvGrpSpPr>
        <p:grpSpPr bwMode="auto">
          <a:xfrm>
            <a:off x="838200" y="1828800"/>
            <a:ext cx="7772400" cy="1139825"/>
            <a:chOff x="432" y="866"/>
            <a:chExt cx="4896" cy="718"/>
          </a:xfrm>
        </p:grpSpPr>
        <p:pic>
          <p:nvPicPr>
            <p:cNvPr id="25611" name="Picture 20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" y="866"/>
              <a:ext cx="1828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2" name="Line 21"/>
            <p:cNvSpPr>
              <a:spLocks noChangeShapeType="1"/>
            </p:cNvSpPr>
            <p:nvPr/>
          </p:nvSpPr>
          <p:spPr bwMode="auto">
            <a:xfrm>
              <a:off x="2208" y="1008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3" name="Rectangle 22"/>
            <p:cNvSpPr>
              <a:spLocks noChangeArrowheads="1"/>
            </p:cNvSpPr>
            <p:nvPr/>
          </p:nvSpPr>
          <p:spPr bwMode="auto">
            <a:xfrm>
              <a:off x="432" y="1287"/>
              <a:ext cx="48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400"/>
                <a:t>Solution:  solve least squares problem</a:t>
              </a:r>
            </a:p>
          </p:txBody>
        </p:sp>
      </p:grpSp>
      <p:grpSp>
        <p:nvGrpSpPr>
          <p:cNvPr id="83991" name="Group 23"/>
          <p:cNvGrpSpPr>
            <a:grpSpLocks/>
          </p:cNvGrpSpPr>
          <p:nvPr/>
        </p:nvGrpSpPr>
        <p:grpSpPr bwMode="auto">
          <a:xfrm>
            <a:off x="838200" y="3048000"/>
            <a:ext cx="7696200" cy="758825"/>
            <a:chOff x="432" y="1505"/>
            <a:chExt cx="4896" cy="478"/>
          </a:xfrm>
        </p:grpSpPr>
        <p:pic>
          <p:nvPicPr>
            <p:cNvPr id="25609" name="Picture 24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" y="1761"/>
              <a:ext cx="1459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25"/>
            <p:cNvSpPr>
              <a:spLocks noChangeArrowheads="1"/>
            </p:cNvSpPr>
            <p:nvPr/>
          </p:nvSpPr>
          <p:spPr bwMode="auto">
            <a:xfrm>
              <a:off x="432" y="1505"/>
              <a:ext cx="4896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/>
              <a:r>
                <a:rPr lang="en-US" altLang="en-US" sz="2400"/>
                <a:t>minimum least squares solution given by solution (in d) of: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Taking a closer look at (A</a:t>
            </a:r>
            <a:r>
              <a:rPr lang="en-US" altLang="en-US" baseline="30000" smtClean="0"/>
              <a:t>T</a:t>
            </a:r>
            <a:r>
              <a:rPr lang="en-US" altLang="en-US" smtClean="0"/>
              <a:t>A)</a:t>
            </a:r>
          </a:p>
        </p:txBody>
      </p:sp>
      <p:pic>
        <p:nvPicPr>
          <p:cNvPr id="84995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600"/>
            <a:ext cx="3960813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4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53340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5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4179888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1066800" y="3352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 flipH="1">
            <a:off x="6400800" y="15240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09600" y="54102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This is the same matrix we used for corner detection!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animBg="1"/>
      <p:bldP spid="84999" grpId="0" animBg="1"/>
      <p:bldP spid="8500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Taking a closer look at (A</a:t>
            </a:r>
            <a:r>
              <a:rPr lang="en-US" altLang="en-US" baseline="30000" smtClean="0"/>
              <a:t>T</a:t>
            </a:r>
            <a:r>
              <a:rPr lang="en-US" altLang="en-US" smtClean="0"/>
              <a:t>A)</a:t>
            </a:r>
          </a:p>
        </p:txBody>
      </p:sp>
      <p:pic>
        <p:nvPicPr>
          <p:cNvPr id="27651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4179888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489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The matrix for corner detection: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33400" y="3581400"/>
            <a:ext cx="655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is singular (not invertible) when det(A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A) = 0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4724400"/>
            <a:ext cx="6613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One e.v. = 0 -&gt; no corner, just an edge</a:t>
            </a:r>
          </a:p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Two e.v. = 0 -&gt; no corner, homogeneous region</a:t>
            </a:r>
          </a:p>
        </p:txBody>
      </p:sp>
      <p:sp>
        <p:nvSpPr>
          <p:cNvPr id="86023" name="AutoShape 7"/>
          <p:cNvSpPr>
            <a:spLocks/>
          </p:cNvSpPr>
          <p:nvPr/>
        </p:nvSpPr>
        <p:spPr bwMode="auto">
          <a:xfrm>
            <a:off x="6781800" y="46482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7162800" y="4648200"/>
            <a:ext cx="167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Aperture Problem !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609600" y="4114800"/>
            <a:ext cx="693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But det(A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A) =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Õ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l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= 0 -&gt; one or both e.v. are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 autoUpdateAnimBg="0"/>
      <p:bldP spid="86023" grpId="0" animBg="1"/>
      <p:bldP spid="86024" grpId="0" autoUpdateAnimBg="0"/>
      <p:bldP spid="8602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Edge</a:t>
            </a:r>
          </a:p>
        </p:txBody>
      </p:sp>
      <p:pic>
        <p:nvPicPr>
          <p:cNvPr id="28675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zoo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14478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sur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590925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Line 6"/>
          <p:cNvSpPr>
            <a:spLocks noChangeShapeType="1"/>
          </p:cNvSpPr>
          <p:nvPr/>
        </p:nvSpPr>
        <p:spPr bwMode="auto">
          <a:xfrm flipH="1">
            <a:off x="4832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16450" y="205740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1295400" y="5611813"/>
            <a:ext cx="36258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large gradients, all the same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large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small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28681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recreatesceneb.jpg                                             00001463&#10;Random Too                     B25BE02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1111250"/>
            <a:ext cx="5543550" cy="4635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905000" y="533400"/>
            <a:ext cx="591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problem of motion estimation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u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543300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zoo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14478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213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Low texture region</a:t>
            </a: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H="1">
            <a:off x="1446213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295400" y="5611813"/>
            <a:ext cx="4022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gradients have small magnitude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small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small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29704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262063" y="265588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High textured region</a:t>
            </a:r>
          </a:p>
        </p:txBody>
      </p:sp>
      <p:pic>
        <p:nvPicPr>
          <p:cNvPr id="30723" name="Picture 3" descr="zoom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452563"/>
            <a:ext cx="2514600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sur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62350"/>
            <a:ext cx="3378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30726" name="Picture 6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213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 flipH="1">
            <a:off x="4527550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4354513" y="38433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295400" y="5611813"/>
            <a:ext cx="4992688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gradients are different, large magnitudes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large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large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3073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improvement …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NOTE:</a:t>
            </a:r>
          </a:p>
          <a:p>
            <a:pPr lvl="1"/>
            <a:r>
              <a:rPr lang="en-US" altLang="en-US" smtClean="0"/>
              <a:t>The assumption of constant OF is more likely to be wrong as we move away from the point of interest (the center point of Q)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447800" y="4038600"/>
            <a:ext cx="25146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2590800" y="4724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V="1">
            <a:off x="2667000" y="4572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2895600" y="4419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752600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V="1">
            <a:off x="3124200" y="5029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V="1">
            <a:off x="2743200" y="5410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V="1">
            <a:off x="3429000" y="5410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V="1">
            <a:off x="1295400" y="48006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1981200" y="5334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 flipV="1">
            <a:off x="2667000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1447800" y="49530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V="1">
            <a:off x="1371600" y="4495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761" name="Group 17"/>
          <p:cNvGrpSpPr>
            <a:grpSpLocks/>
          </p:cNvGrpSpPr>
          <p:nvPr/>
        </p:nvGrpSpPr>
        <p:grpSpPr bwMode="auto">
          <a:xfrm>
            <a:off x="1828800" y="4191000"/>
            <a:ext cx="1676400" cy="1752600"/>
            <a:chOff x="432" y="2496"/>
            <a:chExt cx="1056" cy="1104"/>
          </a:xfrm>
        </p:grpSpPr>
        <p:sp>
          <p:nvSpPr>
            <p:cNvPr id="31763" name="Oval 18"/>
            <p:cNvSpPr>
              <a:spLocks noChangeArrowheads="1"/>
            </p:cNvSpPr>
            <p:nvPr/>
          </p:nvSpPr>
          <p:spPr bwMode="auto">
            <a:xfrm>
              <a:off x="816" y="2880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4" name="Oval 19"/>
            <p:cNvSpPr>
              <a:spLocks noChangeArrowheads="1"/>
            </p:cNvSpPr>
            <p:nvPr/>
          </p:nvSpPr>
          <p:spPr bwMode="auto">
            <a:xfrm>
              <a:off x="600" y="2688"/>
              <a:ext cx="720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5" name="Oval 20"/>
            <p:cNvSpPr>
              <a:spLocks noChangeArrowheads="1"/>
            </p:cNvSpPr>
            <p:nvPr/>
          </p:nvSpPr>
          <p:spPr bwMode="auto">
            <a:xfrm>
              <a:off x="432" y="2496"/>
              <a:ext cx="1056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98325" name="Text Box 21"/>
          <p:cNvSpPr txBox="1">
            <a:spLocks noChangeArrowheads="1"/>
          </p:cNvSpPr>
          <p:nvPr/>
        </p:nvSpPr>
        <p:spPr bwMode="auto">
          <a:xfrm>
            <a:off x="5318125" y="3932238"/>
            <a:ext cx="3521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Use weights to control the influence of the points: the farther from p, the less weight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 smtClean="0"/>
              <a:t>Solving for v with weights: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Let W be a diagonal matrix with weights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Multiply both sides of Av = b by W: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mtClean="0"/>
              <a:t>                W A v = W b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Multiply both sides of WAv = Wb by (WA)</a:t>
            </a:r>
            <a:r>
              <a:rPr lang="en-US" altLang="en-US" baseline="30000" smtClean="0"/>
              <a:t>T</a:t>
            </a:r>
            <a:r>
              <a:rPr lang="en-US" altLang="en-US" smtClean="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mtClean="0"/>
              <a:t>                A</a:t>
            </a:r>
            <a:r>
              <a:rPr lang="en-US" altLang="en-US" baseline="30000" smtClean="0"/>
              <a:t>T</a:t>
            </a:r>
            <a:r>
              <a:rPr lang="en-US" altLang="en-US" smtClean="0"/>
              <a:t> WWA v = A</a:t>
            </a:r>
            <a:r>
              <a:rPr lang="en-US" altLang="en-US" baseline="30000" smtClean="0"/>
              <a:t>T</a:t>
            </a:r>
            <a:r>
              <a:rPr lang="en-US" altLang="en-US" smtClean="0"/>
              <a:t> WWb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 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 is square (2x2): 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(A</a:t>
            </a:r>
            <a:r>
              <a:rPr lang="en-US" altLang="en-US" baseline="30000" smtClean="0"/>
              <a:t>T</a:t>
            </a:r>
            <a:r>
              <a:rPr lang="en-US" altLang="en-US" smtClean="0"/>
              <a:t>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exists  if det(A</a:t>
            </a:r>
            <a:r>
              <a:rPr lang="en-US" altLang="en-US" baseline="30000" smtClean="0"/>
              <a:t>T</a:t>
            </a:r>
            <a:r>
              <a:rPr lang="en-US" altLang="en-US" smtClean="0"/>
              <a:t>W</a:t>
            </a:r>
            <a:r>
              <a:rPr lang="en-US" altLang="en-US" baseline="30000" smtClean="0"/>
              <a:t>2</a:t>
            </a:r>
            <a:r>
              <a:rPr lang="en-US" altLang="en-US" smtClean="0"/>
              <a:t>A) </a:t>
            </a:r>
            <a:r>
              <a:rPr lang="en-US" altLang="en-US" smtClean="0">
                <a:latin typeface="Symbol" pitchFamily="18" charset="2"/>
              </a:rPr>
              <a:t>¹</a:t>
            </a:r>
            <a:r>
              <a:rPr lang="en-US" altLang="en-US" smtClean="0"/>
              <a:t> 0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Assuming that (A</a:t>
            </a:r>
            <a:r>
              <a:rPr lang="en-US" altLang="en-US" baseline="30000" smtClean="0"/>
              <a:t>T</a:t>
            </a:r>
            <a:r>
              <a:rPr lang="en-US" altLang="en-US" smtClean="0"/>
              <a:t>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does exists: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mtClean="0"/>
              <a:t>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 v = 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b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en-US" smtClean="0"/>
              <a:t>v = 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3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Observation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smtClean="0"/>
              <a:t>This is a problem involving two images BUT</a:t>
            </a:r>
          </a:p>
          <a:p>
            <a:pPr lvl="1"/>
            <a:r>
              <a:rPr lang="en-US" altLang="en-US" sz="2400" smtClean="0"/>
              <a:t>Can measure sensitivity by just looking at one of the images!</a:t>
            </a:r>
          </a:p>
          <a:p>
            <a:pPr lvl="1"/>
            <a:r>
              <a:rPr lang="en-US" altLang="en-US" sz="2400" smtClean="0"/>
              <a:t>This tells us which pixels are easy to track, which are hard</a:t>
            </a:r>
          </a:p>
          <a:p>
            <a:pPr lvl="2"/>
            <a:r>
              <a:rPr lang="en-US" altLang="en-US" sz="2000" smtClean="0"/>
              <a:t>very useful later on when we do feature tracking...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494338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en-US" sz="3600" smtClean="0"/>
              <a:t>Revisiting the small motion assumption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5257800"/>
            <a:ext cx="8229600" cy="1220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Is this motion small enough?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Probably not—it’s much larger than one pixel (2</a:t>
            </a:r>
            <a:r>
              <a:rPr lang="en-US" altLang="en-US" sz="2400" baseline="30000" smtClean="0"/>
              <a:t>nd</a:t>
            </a:r>
            <a:r>
              <a:rPr lang="en-US" altLang="en-US" sz="2400" smtClean="0"/>
              <a:t> order terms dominate)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How might we solve this problem?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build="p" bldLvl="2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Iterative Refinement</a:t>
            </a: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914400" y="2667000"/>
            <a:ext cx="8001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38200" indent="-38100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3429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76400" indent="-3048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95500" indent="-2667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527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099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671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9243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Iterative Lukas-</a:t>
            </a:r>
            <a:r>
              <a:rPr lang="en-US" altLang="en-US" dirty="0" err="1"/>
              <a:t>Kanade</a:t>
            </a:r>
            <a:r>
              <a:rPr lang="en-US" altLang="en-US" dirty="0"/>
              <a:t> Algorithm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Estimate velocity at each pixel by solving Lucas-</a:t>
            </a:r>
            <a:r>
              <a:rPr lang="en-US" altLang="en-US" sz="2400" dirty="0" err="1"/>
              <a:t>Kanade</a:t>
            </a:r>
            <a:r>
              <a:rPr lang="en-US" altLang="en-US" sz="2400" dirty="0"/>
              <a:t> equations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Warp </a:t>
            </a:r>
            <a:r>
              <a:rPr lang="en-US" altLang="en-US" sz="2400" dirty="0" smtClean="0"/>
              <a:t>I(t-1) </a:t>
            </a:r>
            <a:r>
              <a:rPr lang="en-US" altLang="en-US" sz="2400" dirty="0"/>
              <a:t>towards </a:t>
            </a:r>
            <a:r>
              <a:rPr lang="en-US" altLang="en-US" sz="2400" dirty="0" smtClean="0"/>
              <a:t>I(t) using </a:t>
            </a:r>
            <a:r>
              <a:rPr lang="en-US" altLang="en-US" sz="2400" dirty="0"/>
              <a:t>the estimated flow field</a:t>
            </a:r>
          </a:p>
          <a:p>
            <a:pPr lvl="2">
              <a:buFontTx/>
              <a:buNone/>
            </a:pPr>
            <a:r>
              <a:rPr lang="en-US" altLang="en-US" sz="2000" i="1" dirty="0"/>
              <a:t>- use image warping techniques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Repeat until convergence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Reduce the resolution!</a:t>
            </a:r>
          </a:p>
        </p:txBody>
      </p:sp>
      <p:pic>
        <p:nvPicPr>
          <p:cNvPr id="36867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36591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9906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90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5956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5221288" y="5195888"/>
            <a:ext cx="3609975" cy="1203325"/>
            <a:chOff x="3289" y="3273"/>
            <a:chExt cx="2274" cy="758"/>
          </a:xfrm>
        </p:grpSpPr>
        <p:sp>
          <p:nvSpPr>
            <p:cNvPr id="37926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27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</p:grpSp>
      <p:grpSp>
        <p:nvGrpSpPr>
          <p:cNvPr id="37891" name="Group 5"/>
          <p:cNvGrpSpPr>
            <a:grpSpLocks/>
          </p:cNvGrpSpPr>
          <p:nvPr/>
        </p:nvGrpSpPr>
        <p:grpSpPr bwMode="auto">
          <a:xfrm>
            <a:off x="177800" y="5216525"/>
            <a:ext cx="3606800" cy="1203325"/>
            <a:chOff x="112" y="3286"/>
            <a:chExt cx="2272" cy="758"/>
          </a:xfrm>
        </p:grpSpPr>
        <p:sp>
          <p:nvSpPr>
            <p:cNvPr id="37924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25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grpSp>
        <p:nvGrpSpPr>
          <p:cNvPr id="95240" name="Group 8"/>
          <p:cNvGrpSpPr>
            <a:grpSpLocks/>
          </p:cNvGrpSpPr>
          <p:nvPr/>
        </p:nvGrpSpPr>
        <p:grpSpPr bwMode="auto">
          <a:xfrm>
            <a:off x="177800" y="1452563"/>
            <a:ext cx="8829676" cy="5332412"/>
            <a:chOff x="112" y="916"/>
            <a:chExt cx="5562" cy="3359"/>
          </a:xfrm>
        </p:grpSpPr>
        <p:grpSp>
          <p:nvGrpSpPr>
            <p:cNvPr id="37899" name="Group 9"/>
            <p:cNvGrpSpPr>
              <a:grpSpLocks/>
            </p:cNvGrpSpPr>
            <p:nvPr/>
          </p:nvGrpSpPr>
          <p:grpSpPr bwMode="auto">
            <a:xfrm>
              <a:off x="112" y="916"/>
              <a:ext cx="5562" cy="3359"/>
              <a:chOff x="112" y="916"/>
              <a:chExt cx="5562" cy="3359"/>
            </a:xfrm>
          </p:grpSpPr>
          <p:grpSp>
            <p:nvGrpSpPr>
              <p:cNvPr id="37902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34" cy="3344"/>
                <a:chOff x="112" y="931"/>
                <a:chExt cx="2534" cy="3344"/>
              </a:xfrm>
            </p:grpSpPr>
            <p:grpSp>
              <p:nvGrpSpPr>
                <p:cNvPr id="37914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37916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7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8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9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0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1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2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3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1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62"/>
                  <a:ext cx="2410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t-1</a:t>
                  </a:r>
                  <a:endParaRPr lang="en-US" altLang="en-US" sz="2200" b="1" baseline="-25000" dirty="0"/>
                </a:p>
              </p:txBody>
            </p:sp>
          </p:grpSp>
          <p:grpSp>
            <p:nvGrpSpPr>
              <p:cNvPr id="37903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85" cy="3359"/>
                <a:chOff x="3289" y="916"/>
                <a:chExt cx="2385" cy="3359"/>
              </a:xfrm>
            </p:grpSpPr>
            <p:grpSp>
              <p:nvGrpSpPr>
                <p:cNvPr id="37904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37906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7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8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9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0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1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2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3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0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62"/>
                  <a:ext cx="226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</a:t>
                  </a:r>
                  <a:endParaRPr lang="en-US" altLang="en-US" sz="2200" b="1" baseline="-25000" dirty="0"/>
                </a:p>
              </p:txBody>
            </p:sp>
          </p:grpSp>
        </p:grpSp>
        <p:sp>
          <p:nvSpPr>
            <p:cNvPr id="37900" name="Text Box 32"/>
            <p:cNvSpPr txBox="1">
              <a:spLocks noChangeArrowheads="1"/>
            </p:cNvSpPr>
            <p:nvPr/>
          </p:nvSpPr>
          <p:spPr bwMode="auto">
            <a:xfrm>
              <a:off x="4124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  <p:sp>
          <p:nvSpPr>
            <p:cNvPr id="37901" name="Text Box 33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grpSp>
        <p:nvGrpSpPr>
          <p:cNvPr id="95266" name="Group 34"/>
          <p:cNvGrpSpPr>
            <a:grpSpLocks/>
          </p:cNvGrpSpPr>
          <p:nvPr/>
        </p:nvGrpSpPr>
        <p:grpSpPr bwMode="auto">
          <a:xfrm>
            <a:off x="3951288" y="2352675"/>
            <a:ext cx="1724025" cy="3602038"/>
            <a:chOff x="2489" y="1482"/>
            <a:chExt cx="1086" cy="2269"/>
          </a:xfrm>
        </p:grpSpPr>
        <p:sp>
          <p:nvSpPr>
            <p:cNvPr id="37895" name="Text Box 35"/>
            <p:cNvSpPr txBox="1">
              <a:spLocks noChangeArrowheads="1"/>
            </p:cNvSpPr>
            <p:nvPr/>
          </p:nvSpPr>
          <p:spPr bwMode="auto">
            <a:xfrm>
              <a:off x="2489" y="3482"/>
              <a:ext cx="9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u=10 pixels</a:t>
              </a:r>
              <a:endParaRPr lang="en-US" altLang="en-US" sz="2200" b="1"/>
            </a:p>
          </p:txBody>
        </p:sp>
        <p:sp>
          <p:nvSpPr>
            <p:cNvPr id="37896" name="Text Box 36"/>
            <p:cNvSpPr txBox="1">
              <a:spLocks noChangeArrowheads="1"/>
            </p:cNvSpPr>
            <p:nvPr/>
          </p:nvSpPr>
          <p:spPr bwMode="auto">
            <a:xfrm>
              <a:off x="2489" y="2658"/>
              <a:ext cx="86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u=5 pixels</a:t>
              </a:r>
              <a:endParaRPr lang="en-US" altLang="en-US" sz="2200" b="1"/>
            </a:p>
          </p:txBody>
        </p:sp>
        <p:sp>
          <p:nvSpPr>
            <p:cNvPr id="37897" name="Text Box 37"/>
            <p:cNvSpPr txBox="1">
              <a:spLocks noChangeArrowheads="1"/>
            </p:cNvSpPr>
            <p:nvPr/>
          </p:nvSpPr>
          <p:spPr bwMode="auto">
            <a:xfrm>
              <a:off x="2489" y="2026"/>
              <a:ext cx="99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u=2.5 pixels</a:t>
              </a:r>
              <a:endParaRPr lang="en-US" altLang="en-US" sz="2200" b="1"/>
            </a:p>
          </p:txBody>
        </p:sp>
        <p:sp>
          <p:nvSpPr>
            <p:cNvPr id="37898" name="Text Box 38"/>
            <p:cNvSpPr txBox="1">
              <a:spLocks noChangeArrowheads="1"/>
            </p:cNvSpPr>
            <p:nvPr/>
          </p:nvSpPr>
          <p:spPr bwMode="auto">
            <a:xfrm>
              <a:off x="2489" y="1482"/>
              <a:ext cx="108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u=1.25 pixels</a:t>
              </a:r>
              <a:endParaRPr lang="en-US" altLang="en-US" sz="2200" b="1"/>
            </a:p>
          </p:txBody>
        </p:sp>
      </p:grpSp>
      <p:sp>
        <p:nvSpPr>
          <p:cNvPr id="37894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Coarse-to-fine optical flow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52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221288" y="5195888"/>
            <a:ext cx="3609975" cy="1203325"/>
            <a:chOff x="3289" y="3273"/>
            <a:chExt cx="2274" cy="758"/>
          </a:xfrm>
        </p:grpSpPr>
        <p:sp>
          <p:nvSpPr>
            <p:cNvPr id="38958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59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</p:grpSp>
      <p:grpSp>
        <p:nvGrpSpPr>
          <p:cNvPr id="38915" name="Group 5"/>
          <p:cNvGrpSpPr>
            <a:grpSpLocks/>
          </p:cNvGrpSpPr>
          <p:nvPr/>
        </p:nvGrpSpPr>
        <p:grpSpPr bwMode="auto">
          <a:xfrm>
            <a:off x="177800" y="5216525"/>
            <a:ext cx="3606800" cy="1203325"/>
            <a:chOff x="112" y="3286"/>
            <a:chExt cx="2272" cy="758"/>
          </a:xfrm>
        </p:grpSpPr>
        <p:sp>
          <p:nvSpPr>
            <p:cNvPr id="38956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57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J</a:t>
              </a:r>
            </a:p>
          </p:txBody>
        </p:sp>
      </p:grpSp>
      <p:grpSp>
        <p:nvGrpSpPr>
          <p:cNvPr id="38916" name="Group 8"/>
          <p:cNvGrpSpPr>
            <a:grpSpLocks/>
          </p:cNvGrpSpPr>
          <p:nvPr/>
        </p:nvGrpSpPr>
        <p:grpSpPr bwMode="auto">
          <a:xfrm>
            <a:off x="177800" y="1454150"/>
            <a:ext cx="8829676" cy="5332413"/>
            <a:chOff x="112" y="916"/>
            <a:chExt cx="5562" cy="3359"/>
          </a:xfrm>
        </p:grpSpPr>
        <p:grpSp>
          <p:nvGrpSpPr>
            <p:cNvPr id="38931" name="Group 9"/>
            <p:cNvGrpSpPr>
              <a:grpSpLocks/>
            </p:cNvGrpSpPr>
            <p:nvPr/>
          </p:nvGrpSpPr>
          <p:grpSpPr bwMode="auto">
            <a:xfrm>
              <a:off x="112" y="916"/>
              <a:ext cx="5562" cy="3359"/>
              <a:chOff x="112" y="916"/>
              <a:chExt cx="5562" cy="3359"/>
            </a:xfrm>
          </p:grpSpPr>
          <p:grpSp>
            <p:nvGrpSpPr>
              <p:cNvPr id="38934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465" cy="3344"/>
                <a:chOff x="112" y="931"/>
                <a:chExt cx="2465" cy="3344"/>
              </a:xfrm>
            </p:grpSpPr>
            <p:grpSp>
              <p:nvGrpSpPr>
                <p:cNvPr id="38946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38948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9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50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51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2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3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4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5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62"/>
                  <a:ext cx="234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t-1</a:t>
                  </a:r>
                </a:p>
              </p:txBody>
            </p:sp>
          </p:grpSp>
          <p:grpSp>
            <p:nvGrpSpPr>
              <p:cNvPr id="38935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85" cy="3359"/>
                <a:chOff x="3289" y="916"/>
                <a:chExt cx="2385" cy="3359"/>
              </a:xfrm>
            </p:grpSpPr>
            <p:grpSp>
              <p:nvGrpSpPr>
                <p:cNvPr id="38936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38938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39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0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1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2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3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4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5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3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62"/>
                  <a:ext cx="226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</a:t>
                  </a:r>
                  <a:endParaRPr lang="en-US" altLang="en-US" sz="2200" b="1" baseline="-25000" dirty="0"/>
                </a:p>
              </p:txBody>
            </p:sp>
          </p:grpSp>
        </p:grpSp>
        <p:sp>
          <p:nvSpPr>
            <p:cNvPr id="38932" name="Text Box 32"/>
            <p:cNvSpPr txBox="1">
              <a:spLocks noChangeArrowheads="1"/>
            </p:cNvSpPr>
            <p:nvPr/>
          </p:nvSpPr>
          <p:spPr bwMode="auto">
            <a:xfrm>
              <a:off x="4124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  <p:sp>
          <p:nvSpPr>
            <p:cNvPr id="38933" name="Text Box 33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sp>
        <p:nvSpPr>
          <p:cNvPr id="38917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Coarse-to-fine optical flow estimation</a:t>
            </a:r>
          </a:p>
        </p:txBody>
      </p:sp>
      <p:sp>
        <p:nvSpPr>
          <p:cNvPr id="38918" name="Text Box 35"/>
          <p:cNvSpPr txBox="1">
            <a:spLocks noChangeArrowheads="1"/>
          </p:cNvSpPr>
          <p:nvPr/>
        </p:nvSpPr>
        <p:spPr bwMode="auto">
          <a:xfrm>
            <a:off x="3276600" y="2498725"/>
            <a:ext cx="197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run iterative L-K</a:t>
            </a:r>
          </a:p>
        </p:txBody>
      </p:sp>
      <p:sp>
        <p:nvSpPr>
          <p:cNvPr id="38919" name="Line 36"/>
          <p:cNvSpPr>
            <a:spLocks noChangeShapeType="1"/>
          </p:cNvSpPr>
          <p:nvPr/>
        </p:nvSpPr>
        <p:spPr bwMode="auto">
          <a:xfrm>
            <a:off x="2362200" y="277495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0" name="Line 37"/>
          <p:cNvSpPr>
            <a:spLocks noChangeShapeType="1"/>
          </p:cNvSpPr>
          <p:nvPr/>
        </p:nvSpPr>
        <p:spPr bwMode="auto">
          <a:xfrm flipH="1">
            <a:off x="5334000" y="277495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6294" name="Group 38"/>
          <p:cNvGrpSpPr>
            <a:grpSpLocks/>
          </p:cNvGrpSpPr>
          <p:nvPr/>
        </p:nvGrpSpPr>
        <p:grpSpPr bwMode="auto">
          <a:xfrm>
            <a:off x="2670175" y="3489325"/>
            <a:ext cx="3273425" cy="396875"/>
            <a:chOff x="1682" y="2198"/>
            <a:chExt cx="2062" cy="250"/>
          </a:xfrm>
        </p:grpSpPr>
        <p:sp>
          <p:nvSpPr>
            <p:cNvPr id="38928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run iterative L-K</a:t>
              </a:r>
            </a:p>
          </p:txBody>
        </p:sp>
      </p:grpSp>
      <p:grpSp>
        <p:nvGrpSpPr>
          <p:cNvPr id="96298" name="Group 42"/>
          <p:cNvGrpSpPr>
            <a:grpSpLocks/>
          </p:cNvGrpSpPr>
          <p:nvPr/>
        </p:nvGrpSpPr>
        <p:grpSpPr bwMode="auto">
          <a:xfrm>
            <a:off x="4191000" y="2895600"/>
            <a:ext cx="2152650" cy="593725"/>
            <a:chOff x="2640" y="1824"/>
            <a:chExt cx="1356" cy="374"/>
          </a:xfrm>
        </p:grpSpPr>
        <p:sp>
          <p:nvSpPr>
            <p:cNvPr id="38926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13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warp &amp; upsample</a:t>
              </a:r>
            </a:p>
          </p:txBody>
        </p:sp>
      </p:grpSp>
      <p:grpSp>
        <p:nvGrpSpPr>
          <p:cNvPr id="96301" name="Group 45"/>
          <p:cNvGrpSpPr>
            <a:grpSpLocks/>
          </p:cNvGrpSpPr>
          <p:nvPr/>
        </p:nvGrpSpPr>
        <p:grpSpPr bwMode="auto">
          <a:xfrm>
            <a:off x="4191000" y="3810000"/>
            <a:ext cx="303213" cy="685800"/>
            <a:chOff x="2640" y="2400"/>
            <a:chExt cx="191" cy="432"/>
          </a:xfrm>
        </p:grpSpPr>
        <p:sp>
          <p:nvSpPr>
            <p:cNvPr id="38924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make-flowfield.jpg                                             00001463&#10;Random Too                     B25BE02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975" y="742950"/>
            <a:ext cx="4718050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2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2078E4-5D0B-4B75-A474-14788E6B3BA7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Optical Flow Results</a:t>
            </a: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1863"/>
            <a:ext cx="76231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* From Khurram Hassan-Shafique </a:t>
            </a:r>
            <a:r>
              <a:rPr lang="en-US" alt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1819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B1B05F-9509-4783-8CCF-5CFF17C9CF6D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Optical Flow Results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31900"/>
            <a:ext cx="77978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* From Khurram Hassan-Shafique </a:t>
            </a:r>
            <a:r>
              <a:rPr lang="en-US" alt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30337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altLang="en-US" dirty="0" smtClean="0"/>
              <a:t>Additional Constraints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1371600"/>
          </a:xfrm>
        </p:spPr>
        <p:txBody>
          <a:bodyPr/>
          <a:lstStyle/>
          <a:p>
            <a:r>
              <a:rPr lang="en-US" altLang="en-US" sz="2000" dirty="0" smtClean="0"/>
              <a:t>Additional constraints are necessary to estimate optical flow, for example, constraints on size of derivatives, or parametric models of the velocity field.</a:t>
            </a:r>
          </a:p>
          <a:p>
            <a:r>
              <a:rPr lang="en-US" altLang="en-US" sz="2000" dirty="0" smtClean="0"/>
              <a:t>Horn and </a:t>
            </a:r>
            <a:r>
              <a:rPr lang="en-US" altLang="en-US" sz="2000" dirty="0" err="1" smtClean="0"/>
              <a:t>Schunck</a:t>
            </a:r>
            <a:r>
              <a:rPr lang="en-US" altLang="en-US" sz="2000" dirty="0" smtClean="0"/>
              <a:t> (1981): global smoothness term</a:t>
            </a:r>
          </a:p>
        </p:txBody>
      </p:sp>
      <p:sp>
        <p:nvSpPr>
          <p:cNvPr id="40964" name="Rectangle 1028"/>
          <p:cNvSpPr>
            <a:spLocks noChangeArrowheads="1"/>
          </p:cNvSpPr>
          <p:nvPr/>
        </p:nvSpPr>
        <p:spPr bwMode="auto">
          <a:xfrm>
            <a:off x="685800" y="57150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/>
              <a:t>This approach is called regularization.</a:t>
            </a:r>
          </a:p>
          <a:p>
            <a:r>
              <a:rPr lang="en-US" altLang="en-US" sz="2000" dirty="0"/>
              <a:t>Solve by means of calculus of variation.</a:t>
            </a:r>
          </a:p>
        </p:txBody>
      </p:sp>
      <p:graphicFrame>
        <p:nvGraphicFramePr>
          <p:cNvPr id="40965" name="Object 1029"/>
          <p:cNvGraphicFramePr>
            <a:graphicFrameLocks noChangeAspect="1"/>
          </p:cNvGraphicFramePr>
          <p:nvPr/>
        </p:nvGraphicFramePr>
        <p:xfrm>
          <a:off x="1122363" y="2895600"/>
          <a:ext cx="64023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1" name="Equation" r:id="rId3" imgW="6400800" imgH="609600" progId="Equation.3">
                  <p:embed/>
                </p:oleObj>
              </mc:Choice>
              <mc:Fallback>
                <p:oleObj name="Equation" r:id="rId3" imgW="6400800" imgH="6096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2895600"/>
                        <a:ext cx="64023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1030"/>
          <p:cNvGraphicFramePr>
            <a:graphicFrameLocks noChangeAspect="1"/>
          </p:cNvGraphicFramePr>
          <p:nvPr/>
        </p:nvGraphicFramePr>
        <p:xfrm>
          <a:off x="1103313" y="3733800"/>
          <a:ext cx="72024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2" name="Equation" r:id="rId5" imgW="7200900" imgH="609600" progId="Equation.3">
                  <p:embed/>
                </p:oleObj>
              </mc:Choice>
              <mc:Fallback>
                <p:oleObj name="Equation" r:id="rId5" imgW="7200900" imgH="60960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3733800"/>
                        <a:ext cx="72024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3243"/>
              </p:ext>
            </p:extLst>
          </p:nvPr>
        </p:nvGraphicFramePr>
        <p:xfrm>
          <a:off x="1143000" y="4572000"/>
          <a:ext cx="51292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3" name="Equation" r:id="rId7" imgW="3276360" imgH="533160" progId="Equation.3">
                  <p:embed/>
                </p:oleObj>
              </mc:Choice>
              <mc:Fallback>
                <p:oleObj name="Equation" r:id="rId7" imgW="3276360" imgH="53316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572000"/>
                        <a:ext cx="512921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78976"/>
              </p:ext>
            </p:extLst>
          </p:nvPr>
        </p:nvGraphicFramePr>
        <p:xfrm>
          <a:off x="4895850" y="5448300"/>
          <a:ext cx="2997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4" name="Equation" r:id="rId9" imgW="2997000" imgH="266400" progId="Equation.3">
                  <p:embed/>
                </p:oleObj>
              </mc:Choice>
              <mc:Fallback>
                <p:oleObj name="Equation" r:id="rId9" imgW="299700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5850" y="5448300"/>
                        <a:ext cx="2997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66800" y="4415135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Minimize </a:t>
            </a:r>
            <a:r>
              <a:rPr lang="en-US" dirty="0" err="1" smtClean="0">
                <a:solidFill>
                  <a:srgbClr val="FF0000"/>
                </a:solidFill>
              </a:rPr>
              <a:t>e</a:t>
            </a:r>
            <a:r>
              <a:rPr lang="en-US" baseline="-25000" dirty="0" err="1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l-GR" dirty="0" smtClean="0">
                <a:solidFill>
                  <a:srgbClr val="FF0000"/>
                </a:solidFill>
              </a:rPr>
              <a:t>λ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s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57200"/>
            <a:ext cx="3886200" cy="685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smtClean="0"/>
              <a:t>Discrete implementation leads to iterative equations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4572000" y="457200"/>
            <a:ext cx="3886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Geometric interpretation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685800" y="5638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1989" name="Object 7"/>
          <p:cNvGraphicFramePr>
            <a:graphicFrameLocks noChangeAspect="1"/>
          </p:cNvGraphicFramePr>
          <p:nvPr/>
        </p:nvGraphicFramePr>
        <p:xfrm>
          <a:off x="4572000" y="4419600"/>
          <a:ext cx="39243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5" name="Equation" r:id="rId3" imgW="3924300" imgH="2159000" progId="Equation.3">
                  <p:embed/>
                </p:oleObj>
              </mc:Choice>
              <mc:Fallback>
                <p:oleObj name="Equation" r:id="rId3" imgW="3924300" imgH="2159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19600"/>
                        <a:ext cx="392430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8"/>
          <p:cNvGraphicFramePr>
            <a:graphicFrameLocks noChangeAspect="1"/>
          </p:cNvGraphicFramePr>
          <p:nvPr/>
        </p:nvGraphicFramePr>
        <p:xfrm>
          <a:off x="457200" y="4102100"/>
          <a:ext cx="37465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6" name="Equation" r:id="rId5" imgW="3746500" imgH="2451100" progId="Equation.3">
                  <p:embed/>
                </p:oleObj>
              </mc:Choice>
              <mc:Fallback>
                <p:oleObj name="Equation" r:id="rId5" imgW="3746500" imgH="2451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02100"/>
                        <a:ext cx="3746500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1" name="Picture 9" descr="D:\larson-D\slides\Nov00\discrete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15741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0" descr="D:\larson-D\slides\Nov00\geometric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914400"/>
            <a:ext cx="35052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of Optical Flow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to </a:t>
            </a:r>
            <a:r>
              <a:rPr lang="en-US" dirty="0" err="1" smtClean="0"/>
              <a:t>mimimize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sz="2400" dirty="0"/>
              <a:t>q</a:t>
            </a:r>
            <a:r>
              <a:rPr lang="en-US" sz="2400" dirty="0" smtClean="0"/>
              <a:t>uadratic penalty</a:t>
            </a:r>
          </a:p>
          <a:p>
            <a:r>
              <a:rPr lang="en-US" sz="2400" dirty="0" err="1" smtClean="0"/>
              <a:t>Charbonnier</a:t>
            </a:r>
            <a:r>
              <a:rPr lang="en-US" sz="2400" dirty="0" smtClean="0"/>
              <a:t> penalty (related tL1, robust)  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Lorentzian</a:t>
            </a:r>
            <a:r>
              <a:rPr lang="en-US" sz="2400" dirty="0" smtClean="0"/>
              <a:t> (related to </a:t>
            </a:r>
            <a:r>
              <a:rPr lang="en-US" sz="2400" dirty="0" err="1" smtClean="0"/>
              <a:t>paiwise</a:t>
            </a:r>
            <a:r>
              <a:rPr lang="en-US" sz="2400" dirty="0" smtClean="0"/>
              <a:t> MRF energy)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470" y="6226238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(D Sun, S. Roth and M. Black, CVPR 2010)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34528"/>
            <a:ext cx="4383024" cy="107594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3270150" y="2514600"/>
            <a:ext cx="378655" cy="60291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270149" y="3117515"/>
            <a:ext cx="378655" cy="60291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37" y="4345745"/>
            <a:ext cx="1384300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719711"/>
            <a:ext cx="2180041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15" y="5090159"/>
            <a:ext cx="2335485" cy="5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r>
              <a:rPr lang="en-US" dirty="0" smtClean="0"/>
              <a:t>Preprocessing</a:t>
            </a:r>
            <a:r>
              <a:rPr lang="en-US" sz="2400" dirty="0" smtClean="0"/>
              <a:t>: filtering to reduce illumination changes is important, but does not have to be elaborate</a:t>
            </a:r>
          </a:p>
          <a:p>
            <a:r>
              <a:rPr lang="en-US" dirty="0" smtClean="0"/>
              <a:t>Warping per pyramid level:</a:t>
            </a:r>
            <a:r>
              <a:rPr lang="en-US" sz="2400" dirty="0" smtClean="0"/>
              <a:t> 3 is sufficient </a:t>
            </a:r>
          </a:p>
          <a:p>
            <a:r>
              <a:rPr lang="en-US" dirty="0" smtClean="0"/>
              <a:t>Interpolation method and computing derivatives: </a:t>
            </a:r>
            <a:r>
              <a:rPr lang="en-US" sz="2400" dirty="0" err="1" smtClean="0"/>
              <a:t>bicubic</a:t>
            </a:r>
            <a:r>
              <a:rPr lang="en-US" sz="2400" dirty="0" smtClean="0"/>
              <a:t> interpolation in warping and  5 point </a:t>
            </a:r>
            <a:r>
              <a:rPr lang="en-US" sz="2400" dirty="0" err="1" smtClean="0"/>
              <a:t>derivativeare</a:t>
            </a:r>
            <a:r>
              <a:rPr lang="en-US" sz="2400" dirty="0" smtClean="0"/>
              <a:t> good</a:t>
            </a:r>
          </a:p>
          <a:p>
            <a:r>
              <a:rPr lang="en-US" dirty="0" smtClean="0"/>
              <a:t>Penalty function: </a:t>
            </a:r>
            <a:r>
              <a:rPr lang="en-US" sz="2400" dirty="0" err="1" smtClean="0"/>
              <a:t>Charbonier</a:t>
            </a:r>
            <a:r>
              <a:rPr lang="en-US" sz="2400" dirty="0" smtClean="0"/>
              <a:t> penalty best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(implemented with graduated non-convexity scheme)</a:t>
            </a:r>
          </a:p>
          <a:p>
            <a:r>
              <a:rPr lang="en-US" dirty="0" smtClean="0"/>
              <a:t>Median filtering: </a:t>
            </a:r>
            <a:r>
              <a:rPr lang="en-US" sz="2400" dirty="0" smtClean="0"/>
              <a:t>on flow at each warping 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84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(2 frame)  optic flow methods have been pushed very far and are likely to improve incrementally</a:t>
            </a:r>
          </a:p>
          <a:p>
            <a:r>
              <a:rPr lang="en-US" dirty="0" smtClean="0"/>
              <a:t>Big gains can only come from a processing of boundaries and surfaces over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12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 Computational Stages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>
              <a:buFontTx/>
              <a:buNone/>
            </a:pPr>
            <a:r>
              <a:rPr lang="en-US" altLang="en-US" sz="2800" smtClean="0"/>
              <a:t>1.	Prefiltering or smoothing with</a:t>
            </a:r>
            <a:br>
              <a:rPr lang="en-US" altLang="en-US" sz="2800" smtClean="0"/>
            </a:br>
            <a:r>
              <a:rPr lang="en-US" altLang="en-US" sz="2800" smtClean="0"/>
              <a:t>low-pass/band-pass filters to enhance signal-to-noise ratio</a:t>
            </a:r>
          </a:p>
          <a:p>
            <a:pPr>
              <a:buFontTx/>
              <a:buNone/>
            </a:pPr>
            <a:r>
              <a:rPr lang="en-US" altLang="en-US" sz="2800" smtClean="0"/>
              <a:t>2.	Extraction of basic measurements (e.g., spatiotemporal derivatives, spatiotemporal frequencies, local correlation surfaces)</a:t>
            </a:r>
          </a:p>
          <a:p>
            <a:pPr>
              <a:buFontTx/>
              <a:buNone/>
            </a:pPr>
            <a:r>
              <a:rPr lang="en-US" altLang="en-US" sz="2800" smtClean="0"/>
              <a:t>3.	Integration of these measurements, to produce 2D image flow using smoothness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7772400" cy="685800"/>
          </a:xfrm>
        </p:spPr>
        <p:txBody>
          <a:bodyPr/>
          <a:lstStyle/>
          <a:p>
            <a:r>
              <a:rPr lang="en-US" altLang="en-US" smtClean="0"/>
              <a:t>Energy-based Methods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5105400"/>
          </a:xfrm>
        </p:spPr>
        <p:txBody>
          <a:bodyPr/>
          <a:lstStyle/>
          <a:p>
            <a:pPr marL="344488" indent="-344488"/>
            <a:r>
              <a:rPr lang="en-US" altLang="en-US" sz="2000" smtClean="0"/>
              <a:t>Adelson Berger (1985), Watson Ahumada (1985), Heeger (1988): 	Fourier transform of a translating 2D pattern:</a:t>
            </a:r>
          </a:p>
          <a:p>
            <a:pPr marL="344488" indent="-344488"/>
            <a:endParaRPr lang="en-US" altLang="en-US" sz="2000" smtClean="0"/>
          </a:p>
          <a:p>
            <a:pPr marL="344488" indent="-344488">
              <a:buFontTx/>
              <a:buNone/>
            </a:pPr>
            <a:r>
              <a:rPr lang="en-US" altLang="en-US" sz="2000" smtClean="0"/>
              <a:t>	All the energy lies on a plane through the origin in frequency space</a:t>
            </a:r>
          </a:p>
          <a:p>
            <a:pPr marL="344488" indent="-344488">
              <a:buFontTx/>
              <a:buNone/>
            </a:pPr>
            <a:r>
              <a:rPr lang="en-US" altLang="en-US" sz="2000" smtClean="0"/>
              <a:t>	Local energy is extracted using velocity-tuned filters (for example, Gabor-energy filters)</a:t>
            </a:r>
          </a:p>
          <a:p>
            <a:pPr marL="344488" indent="-344488">
              <a:buFontTx/>
              <a:buNone/>
            </a:pPr>
            <a:r>
              <a:rPr lang="en-US" altLang="en-US" sz="2000" smtClean="0"/>
              <a:t>	Motion is found by fitting the best plane in frequency space</a:t>
            </a:r>
          </a:p>
          <a:p>
            <a:pPr marL="344488" indent="-344488"/>
            <a:r>
              <a:rPr lang="en-US" altLang="en-US" sz="2000" smtClean="0"/>
              <a:t>Fleet Jepson (1990): Phase-based Technique</a:t>
            </a:r>
          </a:p>
          <a:p>
            <a:pPr marL="744538" lvl="1"/>
            <a:r>
              <a:rPr lang="en-US" altLang="en-US" sz="1800" smtClean="0"/>
              <a:t>Assumption that phase is preserved (as opposed to amplitude)</a:t>
            </a:r>
          </a:p>
          <a:p>
            <a:pPr marL="744538" lvl="1"/>
            <a:r>
              <a:rPr lang="en-US" altLang="en-US" sz="1800" smtClean="0"/>
              <a:t>Velocity tuned band pass filters have complex-valued outputs</a:t>
            </a: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2171700" y="2446338"/>
          <a:ext cx="29718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Equation" r:id="rId3" imgW="2971800" imgH="241300" progId="Equation.3">
                  <p:embed/>
                </p:oleObj>
              </mc:Choice>
              <mc:Fallback>
                <p:oleObj name="Equation" r:id="rId3" imgW="297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2446338"/>
                        <a:ext cx="2971800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"/>
          <p:cNvGraphicFramePr>
            <a:graphicFrameLocks noChangeAspect="1"/>
          </p:cNvGraphicFramePr>
          <p:nvPr/>
        </p:nvGraphicFramePr>
        <p:xfrm>
          <a:off x="1485900" y="5181600"/>
          <a:ext cx="28194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Equation" r:id="rId5" imgW="2819400" imgH="355600" progId="Equation.3">
                  <p:embed/>
                </p:oleObj>
              </mc:Choice>
              <mc:Fallback>
                <p:oleObj name="Equation" r:id="rId5" imgW="28194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5181600"/>
                        <a:ext cx="28194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7"/>
          <p:cNvGraphicFramePr>
            <a:graphicFrameLocks noChangeAspect="1"/>
          </p:cNvGraphicFramePr>
          <p:nvPr/>
        </p:nvGraphicFramePr>
        <p:xfrm>
          <a:off x="1454150" y="5638800"/>
          <a:ext cx="374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Equation" r:id="rId7" imgW="3746500" imgH="990600" progId="Equation.3">
                  <p:embed/>
                </p:oleObj>
              </mc:Choice>
              <mc:Fallback>
                <p:oleObj name="Equation" r:id="rId7" imgW="37465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5638800"/>
                        <a:ext cx="37465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614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Correlation-based Methods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000" smtClean="0"/>
              <a:t>Anandan (1987), Singh (1990)</a:t>
            </a:r>
          </a:p>
          <a:p>
            <a:pPr>
              <a:buFontTx/>
              <a:buNone/>
            </a:pPr>
            <a:r>
              <a:rPr lang="en-US" altLang="en-US" sz="2000" smtClean="0"/>
              <a:t>1.	Find displacement (dx, dy) which maximizes cross correlation</a:t>
            </a:r>
          </a:p>
          <a:p>
            <a:pPr>
              <a:buFontTx/>
              <a:buNone/>
            </a:pPr>
            <a:endParaRPr lang="en-US" altLang="en-US" sz="2000" smtClean="0"/>
          </a:p>
          <a:p>
            <a:pPr>
              <a:buFontTx/>
              <a:buNone/>
            </a:pPr>
            <a:r>
              <a:rPr lang="en-US" altLang="en-US" sz="2000" smtClean="0"/>
              <a:t>	</a:t>
            </a:r>
          </a:p>
          <a:p>
            <a:pPr>
              <a:buFontTx/>
              <a:buNone/>
            </a:pPr>
            <a:r>
              <a:rPr lang="en-US" altLang="en-US" sz="2000" smtClean="0"/>
              <a:t>	or minimizes sum of squared differences (SSD)</a:t>
            </a:r>
          </a:p>
          <a:p>
            <a:pPr>
              <a:buFontTx/>
              <a:buNone/>
            </a:pPr>
            <a:endParaRPr lang="en-US" altLang="en-US" sz="2000" smtClean="0"/>
          </a:p>
          <a:p>
            <a:pPr>
              <a:buFontTx/>
              <a:buNone/>
            </a:pPr>
            <a:endParaRPr lang="en-US" altLang="en-US" sz="2000" smtClean="0"/>
          </a:p>
          <a:p>
            <a:pPr>
              <a:buFontTx/>
              <a:buNone/>
            </a:pPr>
            <a:r>
              <a:rPr lang="en-US" altLang="en-US" sz="2000" smtClean="0"/>
              <a:t>2.	Smooth the correlation outputs</a:t>
            </a:r>
          </a:p>
          <a:p>
            <a:pPr>
              <a:buFontTx/>
              <a:buNone/>
            </a:pPr>
            <a:r>
              <a:rPr lang="en-US" altLang="en-US" sz="2000" smtClean="0"/>
              <a:t>	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1141413" y="2743200"/>
          <a:ext cx="55387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Equation" r:id="rId3" imgW="5537200" imgH="736600" progId="Equation.3">
                  <p:embed/>
                </p:oleObj>
              </mc:Choice>
              <mc:Fallback>
                <p:oleObj name="Equation" r:id="rId3" imgW="5537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743200"/>
                        <a:ext cx="55387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6"/>
          <p:cNvGraphicFramePr>
            <a:graphicFrameLocks noChangeAspect="1"/>
          </p:cNvGraphicFramePr>
          <p:nvPr/>
        </p:nvGraphicFramePr>
        <p:xfrm>
          <a:off x="2335213" y="4032250"/>
          <a:ext cx="3556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Equation" r:id="rId5" imgW="3556000" imgH="444500" progId="Equation.3">
                  <p:embed/>
                </p:oleObj>
              </mc:Choice>
              <mc:Fallback>
                <p:oleObj name="Equation" r:id="rId5" imgW="3556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13" y="4032250"/>
                        <a:ext cx="35560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9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tical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422" y="457200"/>
            <a:ext cx="6009958" cy="54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7016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Pattern by Hajime </a:t>
            </a:r>
            <a:r>
              <a:rPr lang="en-US" dirty="0" err="1" smtClean="0"/>
              <a:t>Ouchi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2400" y="5421367"/>
            <a:ext cx="510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 smtClean="0"/>
              <a:t>Ouchi</a:t>
            </a:r>
            <a:r>
              <a:rPr lang="en-US" sz="2000" dirty="0" smtClean="0"/>
              <a:t> (1977)</a:t>
            </a:r>
          </a:p>
          <a:p>
            <a:pPr algn="l"/>
            <a:r>
              <a:rPr lang="en-US" sz="2000" dirty="0" err="1" smtClean="0"/>
              <a:t>Spillmann</a:t>
            </a:r>
            <a:r>
              <a:rPr lang="en-US" sz="2000" dirty="0" smtClean="0"/>
              <a:t> et. al (1993)</a:t>
            </a:r>
          </a:p>
          <a:p>
            <a:pPr algn="l"/>
            <a:r>
              <a:rPr lang="en-US" sz="2000" dirty="0" err="1" smtClean="0"/>
              <a:t>Fermüller</a:t>
            </a:r>
            <a:r>
              <a:rPr lang="en-US" sz="2000" dirty="0" smtClean="0"/>
              <a:t>, </a:t>
            </a:r>
            <a:r>
              <a:rPr lang="en-US" sz="2000" dirty="0" err="1" smtClean="0"/>
              <a:t>Pless</a:t>
            </a:r>
            <a:r>
              <a:rPr lang="en-US" sz="2000" dirty="0" smtClean="0"/>
              <a:t>, </a:t>
            </a:r>
            <a:r>
              <a:rPr lang="en-US" sz="2000" dirty="0" err="1" smtClean="0"/>
              <a:t>Aloimonos</a:t>
            </a:r>
            <a:r>
              <a:rPr lang="en-US" sz="2000" dirty="0" smtClean="0"/>
              <a:t> (2000)</a:t>
            </a:r>
          </a:p>
          <a:p>
            <a:pPr algn="l"/>
            <a:endParaRPr lang="en-US" sz="2000" dirty="0"/>
          </a:p>
        </p:txBody>
      </p:sp>
      <p:pic>
        <p:nvPicPr>
          <p:cNvPr id="6" name="ouchimovie8loops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895600" y="18288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20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Optic Flow Constraint Equation</a:t>
            </a:r>
          </a:p>
        </p:txBody>
      </p:sp>
      <p:sp>
        <p:nvSpPr>
          <p:cNvPr id="20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4953000" cy="4419600"/>
          </a:xfrm>
        </p:spPr>
        <p:txBody>
          <a:bodyPr/>
          <a:lstStyle/>
          <a:p>
            <a:r>
              <a:rPr lang="en-US" sz="2400" dirty="0" smtClean="0"/>
              <a:t>Intensity is constant:  </a:t>
            </a:r>
          </a:p>
          <a:p>
            <a:endParaRPr lang="en-US" sz="2400" dirty="0" smtClean="0"/>
          </a:p>
          <a:p>
            <a:pPr>
              <a:buFontTx/>
              <a:buNone/>
            </a:pPr>
            <a:r>
              <a:rPr lang="en-US" sz="2400" dirty="0" smtClean="0"/>
              <a:t>                                                                   </a:t>
            </a:r>
          </a:p>
          <a:p>
            <a:r>
              <a:rPr lang="en-US" sz="2400" dirty="0" smtClean="0"/>
              <a:t>defines line in velocity space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Multiple measurements                        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248400" y="1371600"/>
          <a:ext cx="265112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Bitmap Image" r:id="rId3" imgW="3448531" imgH="3467584" progId="PBrush">
                  <p:embed/>
                </p:oleObj>
              </mc:Choice>
              <mc:Fallback>
                <p:oleObj name="Bitmap Image" r:id="rId3" imgW="3448531" imgH="346758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71600"/>
                        <a:ext cx="2651125" cy="266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1289843" y="1981200"/>
          <a:ext cx="297973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Equation" r:id="rId5" imgW="850680" imgH="190440" progId="Equation.3">
                  <p:embed/>
                </p:oleObj>
              </mc:Choice>
              <mc:Fallback>
                <p:oleObj name="Equation" r:id="rId5" imgW="850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843" y="1981200"/>
                        <a:ext cx="2979738" cy="666750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  <a:ln w="9525">
                        <a:solidFill>
                          <a:srgbClr val="00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4"/>
          <p:cNvGraphicFramePr>
            <a:graphicFrameLocks noChangeAspect="1"/>
          </p:cNvGraphicFramePr>
          <p:nvPr/>
        </p:nvGraphicFramePr>
        <p:xfrm>
          <a:off x="1219200" y="4648200"/>
          <a:ext cx="32019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Equation" r:id="rId7" imgW="1460160" imgH="939600" progId="Equation.3">
                  <p:embed/>
                </p:oleObj>
              </mc:Choice>
              <mc:Fallback>
                <p:oleObj name="Equation" r:id="rId7" imgW="14601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648200"/>
                        <a:ext cx="3201988" cy="2060575"/>
                      </a:xfrm>
                      <a:prstGeom prst="rect">
                        <a:avLst/>
                      </a:prstGeom>
                      <a:solidFill>
                        <a:schemeClr val="bg2">
                          <a:alpha val="71001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33528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</a:t>
            </a:r>
            <a:endParaRPr lang="en-US" dirty="0"/>
          </a:p>
        </p:txBody>
      </p: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990600" y="3276600"/>
          <a:ext cx="34258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Equation" r:id="rId9" imgW="977760" imgH="164880" progId="Equation.3">
                  <p:embed/>
                </p:oleObj>
              </mc:Choice>
              <mc:Fallback>
                <p:oleObj name="Equation" r:id="rId9" imgW="9777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3425825" cy="577850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  <a:ln w="9525">
                        <a:solidFill>
                          <a:srgbClr val="00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935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701675"/>
          </a:xfrm>
        </p:spPr>
        <p:txBody>
          <a:bodyPr>
            <a:normAutofit fontScale="90000"/>
          </a:bodyPr>
          <a:lstStyle/>
          <a:p>
            <a:r>
              <a:rPr lang="en-US" smtClean="0"/>
              <a:t>Noise model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458200" cy="2286000"/>
          </a:xfrm>
        </p:spPr>
        <p:txBody>
          <a:bodyPr/>
          <a:lstStyle/>
          <a:p>
            <a:r>
              <a:rPr lang="en-US" smtClean="0"/>
              <a:t>additive, identically, independently distributed, symmetric noise: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124200" y="2362200"/>
          <a:ext cx="2195513" cy="24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name="Equation" r:id="rId3" imgW="876240" imgH="965160" progId="Equation.3">
                  <p:embed/>
                </p:oleObj>
              </mc:Choice>
              <mc:Fallback>
                <p:oleObj name="Equation" r:id="rId3" imgW="87624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362200"/>
                        <a:ext cx="2195513" cy="242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1066800" y="4191000"/>
          <a:ext cx="71278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Equation" r:id="rId5" imgW="2844720" imgH="711000" progId="Equation.3">
                  <p:embed/>
                </p:oleObj>
              </mc:Choice>
              <mc:Fallback>
                <p:oleObj name="Equation" r:id="rId5" imgW="28447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91000"/>
                        <a:ext cx="7127875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183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431107" name="Text Box 1027"/>
          <p:cNvSpPr txBox="1">
            <a:spLocks noChangeArrowheads="1"/>
          </p:cNvSpPr>
          <p:nvPr/>
        </p:nvSpPr>
        <p:spPr bwMode="auto">
          <a:xfrm>
            <a:off x="1219200" y="1295400"/>
            <a:ext cx="24522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/>
              <a:t>Solve a system </a:t>
            </a:r>
            <a:r>
              <a:rPr lang="en-US" sz="2000" b="0" i="1" dirty="0"/>
              <a:t>A x = b</a:t>
            </a:r>
          </a:p>
        </p:txBody>
      </p:sp>
      <p:sp>
        <p:nvSpPr>
          <p:cNvPr id="431108" name="Text Box 1028"/>
          <p:cNvSpPr txBox="1">
            <a:spLocks noChangeArrowheads="1"/>
          </p:cNvSpPr>
          <p:nvPr/>
        </p:nvSpPr>
        <p:spPr bwMode="auto">
          <a:xfrm>
            <a:off x="1219200" y="1905000"/>
            <a:ext cx="34403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/>
              <a:t>with</a:t>
            </a:r>
            <a:r>
              <a:rPr lang="en-US" sz="2000" dirty="0"/>
              <a:t> </a:t>
            </a:r>
            <a:r>
              <a:rPr lang="en-US" sz="2000" b="0" dirty="0"/>
              <a:t>noise : </a:t>
            </a:r>
            <a:r>
              <a:rPr lang="en-US" sz="2000" b="0" i="1" dirty="0"/>
              <a:t>(A + </a:t>
            </a:r>
            <a:r>
              <a:rPr lang="en-US" sz="2000" b="0" i="1" dirty="0" err="1">
                <a:latin typeface="Symbol" pitchFamily="18" charset="2"/>
              </a:rPr>
              <a:t>d</a:t>
            </a:r>
            <a:r>
              <a:rPr lang="en-US" sz="2000" b="0" i="1" baseline="-25000" dirty="0" err="1"/>
              <a:t>A</a:t>
            </a:r>
            <a:r>
              <a:rPr lang="en-US" sz="2000" b="0" i="1" dirty="0"/>
              <a:t>) x = b + </a:t>
            </a:r>
            <a:r>
              <a:rPr lang="en-US" sz="2000" b="0" i="1" dirty="0" smtClean="0"/>
              <a:t>(</a:t>
            </a:r>
            <a:r>
              <a:rPr lang="en-US" sz="2000" b="0" i="1" dirty="0" smtClean="0">
                <a:latin typeface="Symbol" pitchFamily="18" charset="2"/>
              </a:rPr>
              <a:t>d</a:t>
            </a:r>
            <a:r>
              <a:rPr lang="en-US" sz="2000" b="0" i="1" baseline="-25000" dirty="0" smtClean="0"/>
              <a:t>b</a:t>
            </a:r>
            <a:r>
              <a:rPr lang="en-US" sz="2000" b="0" i="1" dirty="0" smtClean="0"/>
              <a:t> )</a:t>
            </a:r>
            <a:endParaRPr lang="en-US" sz="2000" b="0" i="1" dirty="0">
              <a:latin typeface="Symbol" pitchFamily="18" charset="2"/>
            </a:endParaRPr>
          </a:p>
        </p:txBody>
      </p:sp>
      <p:sp>
        <p:nvSpPr>
          <p:cNvPr id="431109" name="Text Box 1029"/>
          <p:cNvSpPr txBox="1">
            <a:spLocks noChangeArrowheads="1"/>
          </p:cNvSpPr>
          <p:nvPr/>
        </p:nvSpPr>
        <p:spPr bwMode="auto">
          <a:xfrm>
            <a:off x="1447800" y="4800600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 dirty="0"/>
          </a:p>
        </p:txBody>
      </p:sp>
      <p:sp>
        <p:nvSpPr>
          <p:cNvPr id="431110" name="Text Box 1030"/>
          <p:cNvSpPr txBox="1">
            <a:spLocks noChangeArrowheads="1"/>
          </p:cNvSpPr>
          <p:nvPr/>
        </p:nvSpPr>
        <p:spPr bwMode="auto">
          <a:xfrm>
            <a:off x="1371600" y="2590800"/>
            <a:ext cx="25844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/>
              <a:t>Least Squares solution:</a:t>
            </a:r>
          </a:p>
        </p:txBody>
      </p:sp>
      <p:sp>
        <p:nvSpPr>
          <p:cNvPr id="431111" name="Text Box 1031"/>
          <p:cNvSpPr txBox="1">
            <a:spLocks noChangeArrowheads="1"/>
          </p:cNvSpPr>
          <p:nvPr/>
        </p:nvSpPr>
        <p:spPr bwMode="auto">
          <a:xfrm>
            <a:off x="1371600" y="3124200"/>
            <a:ext cx="18228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Expected value:</a:t>
            </a:r>
          </a:p>
        </p:txBody>
      </p:sp>
      <p:pic>
        <p:nvPicPr>
          <p:cNvPr id="431112" name="Picture 1032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590800"/>
            <a:ext cx="2303462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1113" name="Picture 1033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581400"/>
            <a:ext cx="63896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flipH="1">
            <a:off x="4038600" y="3276600"/>
            <a:ext cx="5334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467600" y="3124200"/>
            <a:ext cx="6096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05200" y="3733800"/>
            <a:ext cx="609600" cy="457200"/>
          </a:xfrm>
          <a:prstGeom prst="ellipse">
            <a:avLst/>
          </a:prstGeom>
          <a:solidFill>
            <a:srgbClr val="C00000">
              <a:alpha val="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91000" y="3429000"/>
            <a:ext cx="3962400" cy="990600"/>
          </a:xfrm>
          <a:prstGeom prst="ellipse">
            <a:avLst/>
          </a:prstGeom>
          <a:solidFill>
            <a:srgbClr val="C00000">
              <a:alpha val="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0" y="2971800"/>
            <a:ext cx="115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True value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77200" y="27432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Bias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400800" y="4419600"/>
            <a:ext cx="4572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58000" y="4648200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Texture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1000" y="50292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dirty="0" smtClean="0">
                <a:solidFill>
                  <a:srgbClr val="002060"/>
                </a:solidFill>
              </a:rPr>
              <a:t>The expected bias can be explained in terms of the </a:t>
            </a:r>
            <a:r>
              <a:rPr lang="en-US" sz="2000" dirty="0" err="1" smtClean="0">
                <a:solidFill>
                  <a:srgbClr val="002060"/>
                </a:solidFill>
              </a:rPr>
              <a:t>eigenvalues</a:t>
            </a:r>
            <a:r>
              <a:rPr lang="en-US" sz="2000" dirty="0" smtClean="0">
                <a:solidFill>
                  <a:srgbClr val="002060"/>
                </a:solidFill>
              </a:rPr>
              <a:t> of </a:t>
            </a:r>
            <a:r>
              <a:rPr lang="en-US" sz="2000" dirty="0" err="1" smtClean="0">
                <a:solidFill>
                  <a:srgbClr val="002060"/>
                </a:solidFill>
              </a:rPr>
              <a:t>A’</a:t>
            </a:r>
            <a:r>
              <a:rPr lang="en-US" sz="2000" baseline="30000" dirty="0" err="1" smtClean="0">
                <a:solidFill>
                  <a:srgbClr val="002060"/>
                </a:solidFill>
              </a:rPr>
              <a:t>t</a:t>
            </a:r>
            <a:r>
              <a:rPr lang="en-US" sz="2000" dirty="0" err="1" smtClean="0">
                <a:solidFill>
                  <a:srgbClr val="002060"/>
                </a:solidFill>
              </a:rPr>
              <a:t>A</a:t>
            </a:r>
            <a:r>
              <a:rPr lang="en-US" sz="2000" dirty="0" smtClean="0">
                <a:solidFill>
                  <a:srgbClr val="002060"/>
                </a:solidFill>
              </a:rPr>
              <a:t>.</a:t>
            </a:r>
          </a:p>
          <a:p>
            <a:pPr marL="457200" indent="-457200"/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smtClean="0">
                <a:solidFill>
                  <a:srgbClr val="002060"/>
                </a:solidFill>
              </a:rPr>
              <a:t>Underestimation, more bias in direction of fewer measurements </a:t>
            </a:r>
            <a:r>
              <a:rPr lang="en-US" sz="2000" dirty="0" smtClean="0">
                <a:solidFill>
                  <a:srgbClr val="002060"/>
                </a:solidFill>
                <a:sym typeface="Symbol" pitchFamily="18" charset="2"/>
              </a:rPr>
              <a:t> direction   towards majority of gradients in the patch</a:t>
            </a:r>
          </a:p>
        </p:txBody>
      </p:sp>
    </p:spTree>
    <p:extLst>
      <p:ext uri="{BB962C8B-B14F-4D97-AF65-F5344CB8AC3E}">
        <p14:creationId xmlns:p14="http://schemas.microsoft.com/office/powerpoint/2010/main" val="311072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8" grpId="0"/>
      <p:bldP spid="431110" grpId="0"/>
      <p:bldP spid="431111" grpId="0"/>
      <p:bldP spid="18" grpId="0" animBg="1"/>
      <p:bldP spid="19" grpId="0" animBg="1"/>
      <p:bldP spid="20" grpId="0"/>
      <p:bldP spid="22" grpId="0"/>
      <p:bldP spid="28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Why is this?</a:t>
            </a:r>
          </a:p>
        </p:txBody>
      </p:sp>
      <p:graphicFrame>
        <p:nvGraphicFramePr>
          <p:cNvPr id="831509" name="Object 2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4648200" y="1524000"/>
          <a:ext cx="7588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Equation" r:id="rId6" imgW="380880" imgH="393480" progId="Equation.3">
                  <p:embed/>
                </p:oleObj>
              </mc:Choice>
              <mc:Fallback>
                <p:oleObj name="Equation" r:id="rId6" imgW="380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24000"/>
                        <a:ext cx="758825" cy="784225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1517" name="Object 2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838200" y="1752600"/>
          <a:ext cx="8413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Equation" r:id="rId8" imgW="419040" imgH="177480" progId="Equation.3">
                  <p:embed/>
                </p:oleObj>
              </mc:Choice>
              <mc:Fallback>
                <p:oleObj name="Equation" r:id="rId8" imgW="4190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52600"/>
                        <a:ext cx="841375" cy="357188"/>
                      </a:xfrm>
                      <a:prstGeom prst="rect">
                        <a:avLst/>
                      </a:prstGeom>
                      <a:solidFill>
                        <a:schemeClr val="bg2">
                          <a:alpha val="71001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1502" name="Text Box 14"/>
          <p:cNvSpPr txBox="1">
            <a:spLocks noChangeArrowheads="1"/>
          </p:cNvSpPr>
          <p:nvPr/>
        </p:nvSpPr>
        <p:spPr bwMode="auto">
          <a:xfrm>
            <a:off x="152400" y="932962"/>
            <a:ext cx="1492250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1D Example:</a:t>
            </a:r>
          </a:p>
          <a:p>
            <a:pPr eaLnBrk="0" hangingPunct="0"/>
            <a:endParaRPr lang="en-US" dirty="0"/>
          </a:p>
        </p:txBody>
      </p:sp>
      <p:pic>
        <p:nvPicPr>
          <p:cNvPr id="83150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95400" y="2743200"/>
            <a:ext cx="2173288" cy="124142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31507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4800" y="4343400"/>
            <a:ext cx="4676775" cy="155257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</p:pic>
      <p:pic>
        <p:nvPicPr>
          <p:cNvPr id="831508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19200" y="1676400"/>
            <a:ext cx="5480050" cy="86836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</p:pic>
      <p:sp>
        <p:nvSpPr>
          <p:cNvPr id="831515" name="Text Box 27"/>
          <p:cNvSpPr txBox="1">
            <a:spLocks noChangeArrowheads="1"/>
          </p:cNvSpPr>
          <p:nvPr/>
        </p:nvSpPr>
        <p:spPr bwMode="auto">
          <a:xfrm>
            <a:off x="4343400" y="2743200"/>
            <a:ext cx="32321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Because of the quadratic term</a:t>
            </a:r>
          </a:p>
        </p:txBody>
      </p:sp>
      <p:sp>
        <p:nvSpPr>
          <p:cNvPr id="831516" name="Line 28"/>
          <p:cNvSpPr>
            <a:spLocks noChangeShapeType="1"/>
          </p:cNvSpPr>
          <p:nvPr/>
        </p:nvSpPr>
        <p:spPr bwMode="auto">
          <a:xfrm flipH="1">
            <a:off x="2438400" y="2057400"/>
            <a:ext cx="1447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1519" name="Text Box 31"/>
          <p:cNvSpPr txBox="1">
            <a:spLocks noChangeArrowheads="1"/>
          </p:cNvSpPr>
          <p:nvPr/>
        </p:nvSpPr>
        <p:spPr bwMode="auto">
          <a:xfrm>
            <a:off x="2590800" y="1524000"/>
            <a:ext cx="9715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solution</a:t>
            </a:r>
          </a:p>
        </p:txBody>
      </p:sp>
      <p:sp>
        <p:nvSpPr>
          <p:cNvPr id="831521" name="Text Box 33"/>
          <p:cNvSpPr txBox="1">
            <a:spLocks noChangeArrowheads="1"/>
          </p:cNvSpPr>
          <p:nvPr/>
        </p:nvSpPr>
        <p:spPr bwMode="auto">
          <a:xfrm>
            <a:off x="-314325" y="2376487"/>
            <a:ext cx="17970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A few examples</a:t>
            </a:r>
          </a:p>
        </p:txBody>
      </p:sp>
      <p:sp>
        <p:nvSpPr>
          <p:cNvPr id="831522" name="Text Box 34"/>
          <p:cNvSpPr txBox="1">
            <a:spLocks noChangeArrowheads="1"/>
          </p:cNvSpPr>
          <p:nvPr/>
        </p:nvSpPr>
        <p:spPr bwMode="auto">
          <a:xfrm>
            <a:off x="762000" y="4191000"/>
            <a:ext cx="14414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LS solution: </a:t>
            </a:r>
          </a:p>
        </p:txBody>
      </p:sp>
      <p:graphicFrame>
        <p:nvGraphicFramePr>
          <p:cNvPr id="831523" name="Object 3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09800" y="4343400"/>
          <a:ext cx="144462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Equation" r:id="rId13" imgW="711000" imgH="660240" progId="Equation.3">
                  <p:embed/>
                </p:oleObj>
              </mc:Choice>
              <mc:Fallback>
                <p:oleObj name="Equation" r:id="rId13" imgW="7110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343400"/>
                        <a:ext cx="1444625" cy="1341438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1526" name="Object 38"/>
          <p:cNvGraphicFramePr>
            <a:graphicFrameLocks noChangeAspect="1"/>
          </p:cNvGraphicFramePr>
          <p:nvPr/>
        </p:nvGraphicFramePr>
        <p:xfrm>
          <a:off x="7696200" y="5105400"/>
          <a:ext cx="7588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3" name="Equation" r:id="rId15" imgW="380880" imgH="393480" progId="Equation.3">
                  <p:embed/>
                </p:oleObj>
              </mc:Choice>
              <mc:Fallback>
                <p:oleObj name="Equation" r:id="rId15" imgW="380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5105400"/>
                        <a:ext cx="758825" cy="784225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1530" name="Line 42"/>
          <p:cNvSpPr>
            <a:spLocks noChangeShapeType="1"/>
          </p:cNvSpPr>
          <p:nvPr/>
        </p:nvSpPr>
        <p:spPr bwMode="auto">
          <a:xfrm flipH="1" flipV="1">
            <a:off x="3886200" y="2667000"/>
            <a:ext cx="457200" cy="228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7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502" grpId="0"/>
      <p:bldP spid="831502" grpId="1"/>
      <p:bldP spid="831515" grpId="0"/>
      <p:bldP spid="831516" grpId="0" animBg="1"/>
      <p:bldP spid="831516" grpId="1" animBg="1"/>
      <p:bldP spid="831519" grpId="0" build="allAtOnce"/>
      <p:bldP spid="831521" grpId="0"/>
      <p:bldP spid="831521" grpId="1"/>
      <p:bldP spid="831522" grpId="0"/>
      <p:bldP spid="8315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pic>
        <p:nvPicPr>
          <p:cNvPr id="28675" name="Picture 6" descr="Pict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9906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464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Estimated flow</a:t>
            </a:r>
          </a:p>
        </p:txBody>
      </p:sp>
      <p:pic>
        <p:nvPicPr>
          <p:cNvPr id="29700" name="Picture 3" descr="12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2150" y="1600200"/>
            <a:ext cx="5219700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59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Bias in Flow Estimation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 smtClean="0"/>
              <a:t>Symmetric noise in spatial and temporal derivatives</a:t>
            </a:r>
          </a:p>
          <a:p>
            <a:pPr>
              <a:buFontTx/>
              <a:buNone/>
            </a:pPr>
            <a:r>
              <a:rPr lang="en-US" altLang="en-US" sz="2000" smtClean="0"/>
              <a:t>Notation: </a:t>
            </a:r>
            <a:r>
              <a:rPr lang="en-US" altLang="en-US" sz="2000" i="1" smtClean="0">
                <a:latin typeface="Symbol" pitchFamily="18" charset="2"/>
              </a:rPr>
              <a:t>d</a:t>
            </a:r>
            <a:r>
              <a:rPr lang="en-US" altLang="en-US" sz="2000" i="1" smtClean="0"/>
              <a:t>A=A-A', </a:t>
            </a:r>
            <a:r>
              <a:rPr lang="en-US" altLang="en-US" sz="2000" smtClean="0"/>
              <a:t>where </a:t>
            </a:r>
            <a:r>
              <a:rPr lang="en-US" altLang="en-US" sz="2000" i="1" smtClean="0"/>
              <a:t>A</a:t>
            </a:r>
            <a:r>
              <a:rPr lang="en-US" altLang="en-US" sz="2000" smtClean="0"/>
              <a:t> is the estimate, </a:t>
            </a:r>
            <a:r>
              <a:rPr lang="en-US" altLang="en-US" sz="2000" i="1" smtClean="0"/>
              <a:t>A'</a:t>
            </a:r>
            <a:r>
              <a:rPr lang="en-US" altLang="en-US" sz="2000" smtClean="0"/>
              <a:t> the actual value and </a:t>
            </a:r>
            <a:r>
              <a:rPr lang="en-US" altLang="en-US" sz="2000" i="1" smtClean="0">
                <a:latin typeface="Symbol" pitchFamily="18" charset="2"/>
              </a:rPr>
              <a:t>d</a:t>
            </a:r>
            <a:r>
              <a:rPr lang="en-US" altLang="en-US" sz="2000" i="1" smtClean="0"/>
              <a:t>A</a:t>
            </a:r>
            <a:r>
              <a:rPr lang="en-US" altLang="en-US" sz="2000" smtClean="0"/>
              <a:t> the error</a:t>
            </a:r>
          </a:p>
        </p:txBody>
      </p:sp>
      <p:graphicFrame>
        <p:nvGraphicFramePr>
          <p:cNvPr id="49156" name="Object 5"/>
          <p:cNvGraphicFramePr>
            <a:graphicFrameLocks noChangeAspect="1"/>
          </p:cNvGraphicFramePr>
          <p:nvPr/>
        </p:nvGraphicFramePr>
        <p:xfrm>
          <a:off x="800100" y="2946400"/>
          <a:ext cx="48387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Equation" r:id="rId3" imgW="4838700" imgH="2463800" progId="Equation.3">
                  <p:embed/>
                </p:oleObj>
              </mc:Choice>
              <mc:Fallback>
                <p:oleObj name="Equation" r:id="rId3" imgW="4838700" imgH="246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946400"/>
                        <a:ext cx="4838700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685800" y="5486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/>
              <a:t>Underestimation in length</a:t>
            </a:r>
          </a:p>
          <a:p>
            <a:r>
              <a:rPr lang="en-US" altLang="en-US" sz="2000"/>
              <a:t>Bias in direction: more underestimation in direction of fewer measurements</a:t>
            </a:r>
          </a:p>
        </p:txBody>
      </p:sp>
    </p:spTree>
    <p:extLst>
      <p:ext uri="{BB962C8B-B14F-4D97-AF65-F5344CB8AC3E}">
        <p14:creationId xmlns:p14="http://schemas.microsoft.com/office/powerpoint/2010/main" val="381354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Sources: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 smtClean="0"/>
              <a:t>Horn (1986)</a:t>
            </a:r>
          </a:p>
          <a:p>
            <a:r>
              <a:rPr lang="en-US" altLang="en-US" sz="2000" dirty="0" smtClean="0"/>
              <a:t>J. L. Barron, D. J. Fleet, S. S. </a:t>
            </a:r>
            <a:r>
              <a:rPr lang="en-US" altLang="en-US" sz="2000" dirty="0" err="1" smtClean="0"/>
              <a:t>Beauchemin</a:t>
            </a:r>
            <a:r>
              <a:rPr lang="en-US" altLang="en-US" sz="2000" dirty="0" smtClean="0"/>
              <a:t> (1994). Systems and Experiment. Performance of Optical Flow Techniques. </a:t>
            </a:r>
            <a:r>
              <a:rPr lang="en-US" altLang="en-US" sz="2000" i="1" dirty="0" smtClean="0"/>
              <a:t>IJCV</a:t>
            </a:r>
            <a:r>
              <a:rPr lang="en-US" altLang="en-US" sz="2000" dirty="0" smtClean="0"/>
              <a:t> 12(1):43–77. </a:t>
            </a:r>
            <a:r>
              <a:rPr lang="en-US" altLang="en-US" sz="2000" dirty="0" smtClean="0">
                <a:hlinkClick r:id="rId2"/>
              </a:rPr>
              <a:t>http://www.cs.toronto.edu/~fleet/research/Papers/ijcv-94.pdf</a:t>
            </a:r>
            <a:r>
              <a:rPr lang="en-US" altLang="en-US" sz="2000" dirty="0" smtClean="0"/>
              <a:t> (optical flow technique comparison)</a:t>
            </a:r>
          </a:p>
          <a:p>
            <a:r>
              <a:rPr lang="en-US" altLang="en-US" sz="2000" dirty="0" smtClean="0">
                <a:hlinkClick r:id="rId3"/>
              </a:rPr>
              <a:t>http://cs.brown.edu/~dqsun/research/software.html</a:t>
            </a:r>
            <a:r>
              <a:rPr lang="en-US" altLang="en-US" sz="2000" dirty="0" smtClean="0"/>
              <a:t> (</a:t>
            </a:r>
            <a:r>
              <a:rPr lang="en-US" altLang="en-US" sz="2000" dirty="0" err="1" smtClean="0"/>
              <a:t>Matlab</a:t>
            </a:r>
            <a:r>
              <a:rPr lang="en-US" altLang="en-US" sz="2000" dirty="0" smtClean="0"/>
              <a:t> optic flow code)</a:t>
            </a:r>
          </a:p>
          <a:p>
            <a:r>
              <a:rPr lang="en-US" altLang="en-US" sz="2000" dirty="0" smtClean="0">
                <a:hlinkClick r:id="rId4"/>
              </a:rPr>
              <a:t>http://vision.middlebury.edu/flow/</a:t>
            </a:r>
            <a:r>
              <a:rPr lang="en-US" altLang="en-US" sz="2000" dirty="0" smtClean="0"/>
              <a:t> (Middlebury optic flow evaluation)</a:t>
            </a:r>
          </a:p>
          <a:p>
            <a:r>
              <a:rPr lang="en-US" altLang="en-US" sz="2000" dirty="0" smtClean="0">
                <a:solidFill>
                  <a:schemeClr val="accent2">
                    <a:lumMod val="50000"/>
                  </a:schemeClr>
                </a:solidFill>
                <a:hlinkClick r:id="rId5"/>
              </a:rPr>
              <a:t>http://www.cfar.umd.edu/~fer/postscript/ouchi-main.pdf</a:t>
            </a:r>
            <a:r>
              <a:rPr lang="en-US" altLang="en-US" sz="2000" dirty="0" smtClean="0"/>
              <a:t> (paper on </a:t>
            </a:r>
            <a:r>
              <a:rPr lang="en-US" altLang="en-US" sz="2000" dirty="0" err="1" smtClean="0"/>
              <a:t>Ouchi</a:t>
            </a:r>
            <a:r>
              <a:rPr lang="en-US" altLang="en-US" sz="2000" dirty="0" smtClean="0"/>
              <a:t> illusion)</a:t>
            </a:r>
          </a:p>
          <a:p>
            <a:pPr marL="0" indent="0">
              <a:buNone/>
            </a:pPr>
            <a:endParaRPr lang="en-US" altLang="en-US" sz="2000" dirty="0" smtClean="0"/>
          </a:p>
          <a:p>
            <a:pPr>
              <a:buFontTx/>
              <a:buNone/>
            </a:pPr>
            <a:r>
              <a:rPr lang="en-US" altLang="en-US" sz="20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589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 of Motion Fields I</a:t>
            </a:r>
          </a:p>
        </p:txBody>
      </p:sp>
      <p:pic>
        <p:nvPicPr>
          <p:cNvPr id="4099" name="Picture 3" descr="D:\larson-D\slides\Nov00\Gibahea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2473325"/>
            <a:ext cx="390842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D:\larson-D\slides\Nov00\Gibrigh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576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09600" y="5181600"/>
            <a:ext cx="800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(a) Motion field of a pilot looking straight ahead while approaching a fixed point on a landing strip. (b) Pilot is looking to the right in level flight.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33400" y="457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1887538" algn="ctr"/>
                <a:tab pos="58324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1887538" algn="ctr"/>
                <a:tab pos="58324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1887538" algn="ctr"/>
                <a:tab pos="58324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r>
              <a:rPr lang="en-US" altLang="en-US" sz="3600" smtClean="0"/>
              <a:t>Examples of Motion Fields II</a:t>
            </a:r>
            <a:endParaRPr lang="en-US" altLang="en-US" smtClean="0"/>
          </a:p>
        </p:txBody>
      </p:sp>
      <p:pic>
        <p:nvPicPr>
          <p:cNvPr id="5123" name="Picture 4" descr="D:\larson-D\slides\Nov00\4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66800"/>
            <a:ext cx="410527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533400" y="2667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533400" y="4784725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(c)	(d)</a:t>
            </a:r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609600" y="5257800"/>
            <a:ext cx="8001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(a) Translation perpendicular to a surface. (b) Rotation about axis perpendicular to image plane. (c) Translation parallel to a surface at a constant distance. (d) Translation parallel to an obstacle in front of a more distant background.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Optical flow</a:t>
            </a:r>
          </a:p>
        </p:txBody>
      </p:sp>
      <p:pic>
        <p:nvPicPr>
          <p:cNvPr id="6147" name="Picture 1027" descr="_8196_figure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498725"/>
            <a:ext cx="42513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28" descr="_8196_figure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600200"/>
            <a:ext cx="405765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8610600" cy="5791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Assuming that illumination does not change:</a:t>
            </a:r>
          </a:p>
          <a:p>
            <a:pPr>
              <a:buFontTx/>
              <a:buNone/>
            </a:pPr>
            <a:endParaRPr lang="en-US" altLang="en-US" smtClean="0"/>
          </a:p>
          <a:p>
            <a:r>
              <a:rPr lang="en-US" altLang="en-US" smtClean="0"/>
              <a:t>Image changes are due to the </a:t>
            </a:r>
            <a:r>
              <a:rPr lang="en-US" altLang="en-US" smtClean="0">
                <a:solidFill>
                  <a:srgbClr val="FF0066"/>
                </a:solidFill>
              </a:rPr>
              <a:t>RELATIVE MOTION</a:t>
            </a:r>
            <a:r>
              <a:rPr lang="en-US" altLang="en-US" smtClean="0"/>
              <a:t> between the scene and the camera.</a:t>
            </a:r>
          </a:p>
          <a:p>
            <a:r>
              <a:rPr lang="en-US" altLang="en-US" smtClean="0"/>
              <a:t>There are 3 possibilities:</a:t>
            </a:r>
          </a:p>
          <a:p>
            <a:pPr lvl="1"/>
            <a:r>
              <a:rPr lang="en-US" altLang="en-US" smtClean="0"/>
              <a:t>Camera still, moving scene</a:t>
            </a:r>
          </a:p>
          <a:p>
            <a:pPr lvl="1"/>
            <a:r>
              <a:rPr lang="en-US" altLang="en-US" smtClean="0"/>
              <a:t>Moving camera, still scene</a:t>
            </a:r>
          </a:p>
          <a:p>
            <a:pPr lvl="1"/>
            <a:r>
              <a:rPr lang="en-US" altLang="en-US" smtClean="0"/>
              <a:t>Moving camera, moving scene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(\nabla E)^T. v + E_t = 0&#10; 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75"/>
  <p:tag name="PICTUREFILESIZE" val="96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65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d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b$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75.5"/>
  <p:tag name="PICTUREFILESIZE" val="16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71.875"/>
  <p:tag name="PICTUREFILESIZE" val="14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26.875"/>
  <p:tag name="PICTUREFILESIZE" val="12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E(x(t),y(t),t) = Constant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58"/>
  <p:tag name="PICTUREFILESIZE" val="1135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minimize $\|Ad - b\|^2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256"/>
  <p:tag name="DEBUGINTERACTIVE" val="True"/>
  <p:tag name="ORIGWIDTH" val="704.75"/>
  <p:tag name="PICTUREFILESIZE" val="755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2&#10;\end{document}&#10;"/>
  <p:tag name="EXTERNALNAME" val="Edittex"/>
  <p:tag name="BLEND" val="False"/>
  <p:tag name="TRANSPARENT" val="False"/>
  <p:tag name="BITMAPFORMAT" val="bmpmono"/>
  <p:tag name="DEBUGINTERACTIVE" val="True"/>
  <p:tag name="ORIGWIDTH" val="13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dE(x(t),y(t),t)}{dt} 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93.875"/>
  <p:tag name="PICTUREFILESIZE" val="195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A = \left [\begin{array}{cc}&#10; E_x(p_1) &amp; E_y(p_1) \\&#10; E_x(p_2) &amp; E_y(p_2)\\&#10;\vdots &amp; \vdots\\&#10; E_x(p_{N^2}) &amp; E_y(p_{N^2})\\&#10;\end{array}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56.75"/>
  <p:tag name="PICTUREFILESIZE" val="5446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A^T = \left [\begin{array}{cccc}&#10; E_x(p_1) &amp; E_x(p_2) &amp; \dots E_x(p_{N^2})   \\&#10;E_y(p_1) &amp; E_y(p_2) &amp; \dots E_y(p_{N^2})   &#10; \end{array}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66"/>
  <p:tag name="PICTUREFILESIZE" val="4230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A^TA = \left [\begin{array}{cc}&#10;\sum E_x^2 &amp; \sum E_xE_y \\&#10;\sum E_x E_y &amp; \sum E_y^2&#10;\end{array}\right ]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67.875"/>
  <p:tag name="PICTUREFILESIZE" val="3030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A^TA = \left [\begin{array}{cc}&#10;\sum E_x^2 &amp; \sum E_xE_y \\&#10;\sum E_x E_y &amp; \sum E_y^2&#10;\end{array}\right ]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67.875"/>
  <p:tag name="PICTUREFILESIZE" val="3030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E(u,v) &amp; = &amp;\sum_{i,j} \rho_D(I_1(i,j) - I_2(i+u_{i,j}, j+ v_{i,j})\\&#10;&amp; &amp; +\lambda \rho_s [(u_{i,j} - u_{i+1,j}) + (u_{i,j} - u_{i,j+1})\\&#10;&amp; &amp; +        (v_{i,j} - v_{i+1,j}) + (v_{i,j} - v_{i,j+1})]&#10;\end{eqnarray*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x^2\end{eqnarray*}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\sqrt{x^2+ \epsilon^2}\end{eqnarray*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\log(1 + \frac{x^2}{2 \sigma^2})\end{eqnarray*}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l} =  (A^tA)^{-1} &#10;A^tb$.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256"/>
  <p:tag name="DEBUGINTERACTIVE" val="True"/>
  <p:tag name="ORIGWIDTH" val="168"/>
  <p:tag name="PICTUREFILESIZE" val="6757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\lim_{n\rightarrow\infty}E(x_l) = x' -\sigma^2(\lim_{n\rightarrow &#10;  \infty}(\frac{1}{n}A'^tA'))^{-1}x'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88.75"/>
  <p:tag name="PICTUREFILESIZE" val="3739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a x &amp;=&amp; b\\&#10;(a+ \delta) x &amp;=&amp; b\\&#10;(a - \delta) x &amp; =&amp; b\\&#10;\end{eqnarray*}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256"/>
  <p:tag name="ORIGWIDTH" val="139.875"/>
  <p:tag name="PICTUREFILESIZE" val="1955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 &amp;=&amp; \frac{ab + (a+ \delta) b + (a - \delta)b}{a^2 + (a + \delta)^2 + (a - \delta)^2}\\&#10;x &amp;= &amp;\frac{3 a b}{3 a^2 + 2 \delta^2}&#10;\end{eqnarray*}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256"/>
  <p:tag name="ORIGWIDTH" val="301"/>
  <p:tag name="PICTUREFILESIZE" val="52357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 &amp;= &amp; (A^tA)^{-1}A^t b\\&#10;E(x) &amp;= &amp;((A' + \delta )^{t}(A' + \delta))^{-1}&#10;A'^t b'.\\&#10;\end{eqnarray*}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256"/>
  <p:tag name="ORIGWIDTH" val="352.75"/>
  <p:tag name="PICTUREFILESIZE" val="3440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nabla E = \left [ \begin{array}{c}&#10;\frac{\partial E}{\partial x}\\&#10;\frac{\partial E}{\partial y}&#10;\end{array}&#10;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4.75"/>
  <p:tag name="PICTUREFILESIZE" val="178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E_t =\frac{\partial E}{\partial t} 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84"/>
  <p:tag name="PICTUREFILESIZE" val="8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v = \left [ \begin{array}{c}&#10;\frac{d x}{dt}\\&#10;\frac{d y}{dt}&#10;\end{array}&#10;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94.75"/>
  <p:tag name="PICTUREFILESIZE" val="1238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2162</TotalTime>
  <Words>1744</Words>
  <Application>Microsoft Office PowerPoint</Application>
  <PresentationFormat>On-screen Show (4:3)</PresentationFormat>
  <Paragraphs>277</Paragraphs>
  <Slides>58</Slides>
  <Notes>1</Notes>
  <HiddenSlides>3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Blank Presentation</vt:lpstr>
      <vt:lpstr>Equation</vt:lpstr>
      <vt:lpstr>Bitmap Image</vt:lpstr>
      <vt:lpstr>Image Motion</vt:lpstr>
      <vt:lpstr>The Information from Image Motion</vt:lpstr>
      <vt:lpstr>PowerPoint Presentation</vt:lpstr>
      <vt:lpstr>PowerPoint Presentation</vt:lpstr>
      <vt:lpstr>PowerPoint Presentation</vt:lpstr>
      <vt:lpstr>Examples of Motion Fields I</vt:lpstr>
      <vt:lpstr>Examples of Motion Fields II</vt:lpstr>
      <vt:lpstr>Optical flow</vt:lpstr>
      <vt:lpstr>PowerPoint Presentation</vt:lpstr>
      <vt:lpstr>Motion Analysis Problems</vt:lpstr>
      <vt:lpstr>Motion Field (MF)</vt:lpstr>
      <vt:lpstr>Motion Field and Optical Flow Field</vt:lpstr>
      <vt:lpstr>What is Meant by Apparent Motion of Brightness Pattern?</vt:lpstr>
      <vt:lpstr>2 Cases Where this Assumption Clearly is not Valid</vt:lpstr>
      <vt:lpstr>Aperture problem</vt:lpstr>
      <vt:lpstr>Aperture Problem</vt:lpstr>
      <vt:lpstr>Brightness Constancy Equation</vt:lpstr>
      <vt:lpstr>Brightness Constraint Equation</vt:lpstr>
      <vt:lpstr>Brightness Constancy Equation</vt:lpstr>
      <vt:lpstr>Brightness Constancy Equation</vt:lpstr>
      <vt:lpstr>Brightness Constancy Equation</vt:lpstr>
      <vt:lpstr>Interpretation</vt:lpstr>
      <vt:lpstr>Optical flow equation</vt:lpstr>
      <vt:lpstr>Aperture Problem in Real Life</vt:lpstr>
      <vt:lpstr>Solving the aperture problem</vt:lpstr>
      <vt:lpstr>Constant flow</vt:lpstr>
      <vt:lpstr>Taking a closer look at (ATA)</vt:lpstr>
      <vt:lpstr>Taking a closer look at (ATA)</vt:lpstr>
      <vt:lpstr>Edge</vt:lpstr>
      <vt:lpstr>Low texture region</vt:lpstr>
      <vt:lpstr>High textured region</vt:lpstr>
      <vt:lpstr>An improvement …</vt:lpstr>
      <vt:lpstr>Solving for v with weights:</vt:lpstr>
      <vt:lpstr>Observation</vt:lpstr>
      <vt:lpstr>Revisiting the small motion assumption</vt:lpstr>
      <vt:lpstr>Iterative Refinement</vt:lpstr>
      <vt:lpstr>Reduce the resolution!</vt:lpstr>
      <vt:lpstr>Coarse-to-fine optical flow estimation</vt:lpstr>
      <vt:lpstr>Coarse-to-fine optical flow estimation</vt:lpstr>
      <vt:lpstr>Optical Flow Results</vt:lpstr>
      <vt:lpstr>Optical Flow Results</vt:lpstr>
      <vt:lpstr>Additional Constraints</vt:lpstr>
      <vt:lpstr>PowerPoint Presentation</vt:lpstr>
      <vt:lpstr>Secrets of Optical Flow Estimation</vt:lpstr>
      <vt:lpstr>PowerPoint Presentation</vt:lpstr>
      <vt:lpstr>Conclusion</vt:lpstr>
      <vt:lpstr>3 Computational Stages</vt:lpstr>
      <vt:lpstr>Energy-based Methods</vt:lpstr>
      <vt:lpstr>Correlation-based Methods</vt:lpstr>
      <vt:lpstr>A Pattern by Hajime Ouchi</vt:lpstr>
      <vt:lpstr>Optic Flow Constraint Equation</vt:lpstr>
      <vt:lpstr>Noise model</vt:lpstr>
      <vt:lpstr>The idea</vt:lpstr>
      <vt:lpstr>Why is this?</vt:lpstr>
      <vt:lpstr>PowerPoint Presentation</vt:lpstr>
      <vt:lpstr>Estimated flow</vt:lpstr>
      <vt:lpstr>Bias in Flow Estimation</vt:lpstr>
      <vt:lpstr>Sources: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Sara Larson</dc:creator>
  <cp:lastModifiedBy>fer</cp:lastModifiedBy>
  <cp:revision>205</cp:revision>
  <cp:lastPrinted>2000-11-09T21:09:10Z</cp:lastPrinted>
  <dcterms:created xsi:type="dcterms:W3CDTF">2000-11-06T16:47:20Z</dcterms:created>
  <dcterms:modified xsi:type="dcterms:W3CDTF">2019-01-21T03:36:55Z</dcterms:modified>
</cp:coreProperties>
</file>